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6"/>
  </p:notesMasterIdLst>
  <p:handoutMasterIdLst>
    <p:handoutMasterId r:id="rId57"/>
  </p:handoutMasterIdLst>
  <p:sldIdLst>
    <p:sldId id="327" r:id="rId2"/>
    <p:sldId id="328" r:id="rId3"/>
    <p:sldId id="329" r:id="rId4"/>
    <p:sldId id="256" r:id="rId5"/>
    <p:sldId id="257" r:id="rId6"/>
    <p:sldId id="298" r:id="rId7"/>
    <p:sldId id="297" r:id="rId8"/>
    <p:sldId id="299" r:id="rId9"/>
    <p:sldId id="300" r:id="rId10"/>
    <p:sldId id="301" r:id="rId11"/>
    <p:sldId id="302" r:id="rId12"/>
    <p:sldId id="303" r:id="rId13"/>
    <p:sldId id="304" r:id="rId14"/>
    <p:sldId id="305" r:id="rId15"/>
    <p:sldId id="323" r:id="rId16"/>
    <p:sldId id="306" r:id="rId17"/>
    <p:sldId id="324" r:id="rId18"/>
    <p:sldId id="325" r:id="rId19"/>
    <p:sldId id="272" r:id="rId20"/>
    <p:sldId id="282" r:id="rId21"/>
    <p:sldId id="283" r:id="rId22"/>
    <p:sldId id="309" r:id="rId23"/>
    <p:sldId id="310" r:id="rId24"/>
    <p:sldId id="311" r:id="rId25"/>
    <p:sldId id="294" r:id="rId26"/>
    <p:sldId id="295" r:id="rId27"/>
    <p:sldId id="273" r:id="rId28"/>
    <p:sldId id="312" r:id="rId29"/>
    <p:sldId id="274" r:id="rId30"/>
    <p:sldId id="296" r:id="rId31"/>
    <p:sldId id="313" r:id="rId32"/>
    <p:sldId id="314" r:id="rId33"/>
    <p:sldId id="315" r:id="rId34"/>
    <p:sldId id="316" r:id="rId35"/>
    <p:sldId id="317" r:id="rId36"/>
    <p:sldId id="289" r:id="rId37"/>
    <p:sldId id="284" r:id="rId38"/>
    <p:sldId id="285" r:id="rId39"/>
    <p:sldId id="286" r:id="rId40"/>
    <p:sldId id="287" r:id="rId41"/>
    <p:sldId id="278" r:id="rId42"/>
    <p:sldId id="279" r:id="rId43"/>
    <p:sldId id="290" r:id="rId44"/>
    <p:sldId id="288" r:id="rId45"/>
    <p:sldId id="280" r:id="rId46"/>
    <p:sldId id="292" r:id="rId47"/>
    <p:sldId id="293" r:id="rId48"/>
    <p:sldId id="281" r:id="rId49"/>
    <p:sldId id="291" r:id="rId50"/>
    <p:sldId id="275" r:id="rId51"/>
    <p:sldId id="318" r:id="rId52"/>
    <p:sldId id="319" r:id="rId53"/>
    <p:sldId id="320" r:id="rId54"/>
    <p:sldId id="321" r:id="rId5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0"/>
    <p:restoredTop sz="80709"/>
  </p:normalViewPr>
  <p:slideViewPr>
    <p:cSldViewPr>
      <p:cViewPr varScale="1">
        <p:scale>
          <a:sx n="97" d="100"/>
          <a:sy n="97" d="100"/>
        </p:scale>
        <p:origin x="244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16" d="100"/>
          <a:sy n="116" d="100"/>
        </p:scale>
        <p:origin x="-2216"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6315421-21F4-6CEB-EEB4-2C031246C86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ea typeface="ＭＳ Ｐゴシック" charset="0"/>
                <a:cs typeface="ＭＳ Ｐゴシック" charset="0"/>
              </a:defRPr>
            </a:lvl1pPr>
          </a:lstStyle>
          <a:p>
            <a:pPr>
              <a:defRPr/>
            </a:pPr>
            <a:endParaRPr lang="en-GB"/>
          </a:p>
        </p:txBody>
      </p:sp>
      <p:sp>
        <p:nvSpPr>
          <p:cNvPr id="41987" name="Rectangle 3">
            <a:extLst>
              <a:ext uri="{FF2B5EF4-FFF2-40B4-BE49-F238E27FC236}">
                <a16:creationId xmlns:a16="http://schemas.microsoft.com/office/drawing/2014/main" id="{8CBC57D6-8EE4-095B-7061-D5CAEFCF7C4B}"/>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ea typeface="ＭＳ Ｐゴシック" charset="0"/>
                <a:cs typeface="ＭＳ Ｐゴシック" charset="0"/>
              </a:defRPr>
            </a:lvl1pPr>
          </a:lstStyle>
          <a:p>
            <a:pPr>
              <a:defRPr/>
            </a:pPr>
            <a:endParaRPr lang="en-GB"/>
          </a:p>
        </p:txBody>
      </p:sp>
      <p:sp>
        <p:nvSpPr>
          <p:cNvPr id="41988" name="Rectangle 4">
            <a:extLst>
              <a:ext uri="{FF2B5EF4-FFF2-40B4-BE49-F238E27FC236}">
                <a16:creationId xmlns:a16="http://schemas.microsoft.com/office/drawing/2014/main" id="{968F444A-ACDB-E920-40DA-AB8C534C7618}"/>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ea typeface="ＭＳ Ｐゴシック" charset="0"/>
                <a:cs typeface="ＭＳ Ｐゴシック" charset="0"/>
              </a:defRPr>
            </a:lvl1pPr>
          </a:lstStyle>
          <a:p>
            <a:pPr>
              <a:defRPr/>
            </a:pPr>
            <a:endParaRPr lang="en-GB"/>
          </a:p>
        </p:txBody>
      </p:sp>
      <p:sp>
        <p:nvSpPr>
          <p:cNvPr id="41989" name="Rectangle 5">
            <a:extLst>
              <a:ext uri="{FF2B5EF4-FFF2-40B4-BE49-F238E27FC236}">
                <a16:creationId xmlns:a16="http://schemas.microsoft.com/office/drawing/2014/main" id="{95478B31-8FE4-BEFB-9BD4-2994AC7EDBF5}"/>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0044D89-2C9D-2448-B52A-FBAF4D4346AE}" type="slidenum">
              <a:rPr lang="en-GB" altLang="en-US"/>
              <a:pPr>
                <a:defRPr/>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549B6BD-0C9D-4662-35BF-F6B55A2762B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ea typeface="ＭＳ Ｐゴシック" charset="0"/>
                <a:cs typeface="ＭＳ Ｐゴシック" charset="0"/>
              </a:defRPr>
            </a:lvl1pPr>
          </a:lstStyle>
          <a:p>
            <a:pPr>
              <a:defRPr/>
            </a:pPr>
            <a:endParaRPr lang="en-GB"/>
          </a:p>
        </p:txBody>
      </p:sp>
      <p:sp>
        <p:nvSpPr>
          <p:cNvPr id="8195" name="Rectangle 3">
            <a:extLst>
              <a:ext uri="{FF2B5EF4-FFF2-40B4-BE49-F238E27FC236}">
                <a16:creationId xmlns:a16="http://schemas.microsoft.com/office/drawing/2014/main" id="{D5E747C9-C79F-48BE-0DD6-372589557079}"/>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ea typeface="ＭＳ Ｐゴシック" charset="0"/>
                <a:cs typeface="ＭＳ Ｐゴシック" charset="0"/>
              </a:defRPr>
            </a:lvl1pPr>
          </a:lstStyle>
          <a:p>
            <a:pPr>
              <a:defRPr/>
            </a:pPr>
            <a:endParaRPr lang="en-GB"/>
          </a:p>
        </p:txBody>
      </p:sp>
      <p:sp>
        <p:nvSpPr>
          <p:cNvPr id="13316" name="Rectangle 4">
            <a:extLst>
              <a:ext uri="{FF2B5EF4-FFF2-40B4-BE49-F238E27FC236}">
                <a16:creationId xmlns:a16="http://schemas.microsoft.com/office/drawing/2014/main" id="{52BBBA44-85D7-E7B1-EDFB-D132807E9E4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DC6C3AE9-71AB-9D72-A788-0CE9DAAAF94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198" name="Rectangle 6">
            <a:extLst>
              <a:ext uri="{FF2B5EF4-FFF2-40B4-BE49-F238E27FC236}">
                <a16:creationId xmlns:a16="http://schemas.microsoft.com/office/drawing/2014/main" id="{2E00DE48-1890-0340-0368-4424BEA4601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ea typeface="ＭＳ Ｐゴシック" charset="0"/>
                <a:cs typeface="ＭＳ Ｐゴシック" charset="0"/>
              </a:defRPr>
            </a:lvl1pPr>
          </a:lstStyle>
          <a:p>
            <a:pPr>
              <a:defRPr/>
            </a:pPr>
            <a:endParaRPr lang="en-GB"/>
          </a:p>
        </p:txBody>
      </p:sp>
      <p:sp>
        <p:nvSpPr>
          <p:cNvPr id="8199" name="Rectangle 7">
            <a:extLst>
              <a:ext uri="{FF2B5EF4-FFF2-40B4-BE49-F238E27FC236}">
                <a16:creationId xmlns:a16="http://schemas.microsoft.com/office/drawing/2014/main" id="{1463EFA3-6C4D-EA02-ED75-8A58CD81B6A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5801DAF-1547-1749-880A-F42D6299A36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losgenetics.org/article/info:doi/10.1371/journal.pgen.1002379%23pgen-1002379-g003"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03954760-5E62-BF0D-C5B4-1FDA0F619E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C97EBF0-CF29-FA4E-AA5D-806AC6F38E16}" type="slidenum">
              <a:rPr lang="en-GB" altLang="en-US" sz="1200" smtClean="0"/>
              <a:pPr/>
              <a:t>4</a:t>
            </a:fld>
            <a:endParaRPr lang="en-GB" altLang="en-US" sz="1200"/>
          </a:p>
        </p:txBody>
      </p:sp>
      <p:sp>
        <p:nvSpPr>
          <p:cNvPr id="16386" name="Rectangle 2">
            <a:extLst>
              <a:ext uri="{FF2B5EF4-FFF2-40B4-BE49-F238E27FC236}">
                <a16:creationId xmlns:a16="http://schemas.microsoft.com/office/drawing/2014/main" id="{948341C6-DAF1-C9CC-4A44-4481309DD7CD}"/>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3C74AE7A-EA6D-A37C-71C9-A0E2920EB5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7DA481B9-0406-FEA4-DF48-4F06246AC8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390FAC8-7F3A-D241-AC09-84760D303483}" type="slidenum">
              <a:rPr lang="en-GB" altLang="en-US" sz="1200" smtClean="0"/>
              <a:pPr/>
              <a:t>27</a:t>
            </a:fld>
            <a:endParaRPr lang="en-GB" altLang="en-US" sz="1200"/>
          </a:p>
        </p:txBody>
      </p:sp>
      <p:sp>
        <p:nvSpPr>
          <p:cNvPr id="47106" name="Rectangle 2">
            <a:extLst>
              <a:ext uri="{FF2B5EF4-FFF2-40B4-BE49-F238E27FC236}">
                <a16:creationId xmlns:a16="http://schemas.microsoft.com/office/drawing/2014/main" id="{B0608B31-0CEC-1E64-2187-234EA5C71D49}"/>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313A2B69-7EF9-9430-677E-E702E44DDD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solidFill>
                  <a:srgbClr val="000000"/>
                </a:solidFill>
                <a:latin typeface="Times" pitchFamily="2" charset="0"/>
                <a:ea typeface="ＭＳ Ｐゴシック" panose="020B0600070205080204" pitchFamily="34" charset="-128"/>
              </a:rPr>
              <a:t>• a duplicated gene can either first fix a null mutation (becoming a pseudogene) or can fix an advantageous mutation (which can lead to further divergence)</a:t>
            </a:r>
          </a:p>
          <a:p>
            <a:endParaRPr lang="en-GB" altLang="en-US">
              <a:latin typeface="Times" pitchFamily="2"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51D7B022-1B22-8758-1C6B-26341761B0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26EDF45-9BA1-BB4C-9E1B-5C6A07B2E9FE}" type="slidenum">
              <a:rPr lang="en-GB" altLang="en-US" sz="1200" smtClean="0"/>
              <a:pPr/>
              <a:t>29</a:t>
            </a:fld>
            <a:endParaRPr lang="en-GB" altLang="en-US" sz="1200"/>
          </a:p>
        </p:txBody>
      </p:sp>
      <p:sp>
        <p:nvSpPr>
          <p:cNvPr id="50178" name="Rectangle 2">
            <a:extLst>
              <a:ext uri="{FF2B5EF4-FFF2-40B4-BE49-F238E27FC236}">
                <a16:creationId xmlns:a16="http://schemas.microsoft.com/office/drawing/2014/main" id="{B8172305-520A-05D8-75CB-6C9E5172BE99}"/>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BF78D9C4-C8E7-D1D8-BEFF-D38B364F08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solidFill>
                  <a:srgbClr val="000000"/>
                </a:solidFill>
                <a:latin typeface="Times" pitchFamily="2" charset="0"/>
                <a:ea typeface="ＭＳ Ｐゴシック" panose="020B0600070205080204" pitchFamily="34" charset="-128"/>
              </a:rPr>
              <a:t>• often single mutations can lead to large differences in gene function eg emergence of regulation of haemoglobin by diphosphoglycerate. </a:t>
            </a:r>
          </a:p>
          <a:p>
            <a:r>
              <a:rPr lang="en-GB" altLang="en-US">
                <a:solidFill>
                  <a:srgbClr val="000000"/>
                </a:solidFill>
                <a:latin typeface="Times" pitchFamily="2" charset="0"/>
                <a:ea typeface="ＭＳ Ｐゴシック" panose="020B0600070205080204" pitchFamily="34" charset="-128"/>
              </a:rPr>
              <a:t>• DPG binds to deoxygenated heamaglobin and upregulates release of remaining oxygen.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1E97961-013C-CF22-BA95-3C36E13935D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AA67C6F-1084-4F58-857D-17747144B0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
        <p:nvSpPr>
          <p:cNvPr id="52227" name="Slide Number Placeholder 3">
            <a:extLst>
              <a:ext uri="{FF2B5EF4-FFF2-40B4-BE49-F238E27FC236}">
                <a16:creationId xmlns:a16="http://schemas.microsoft.com/office/drawing/2014/main" id="{9CF15DAB-9B2A-BC51-E4AC-5B121B3EA4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3EFB318-6F8D-124C-B7DD-FC30031FED21}" type="slidenum">
              <a:rPr lang="en-GB" altLang="en-US" sz="1200" smtClean="0"/>
              <a:pPr/>
              <a:t>30</a:t>
            </a:fld>
            <a:endParaRPr lang="en-GB"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D851AC56-C0E5-A5BA-8B54-392E2257C562}"/>
              </a:ext>
            </a:extLst>
          </p:cNvPr>
          <p:cNvSpPr>
            <a:spLocks noGrp="1" noRot="1" noChangeAspect="1" noChangeArrowheads="1" noTextEdit="1"/>
          </p:cNvSpPr>
          <p:nvPr>
            <p:ph type="sldImg"/>
          </p:nvPr>
        </p:nvSpPr>
        <p:spPr>
          <a:ln/>
        </p:spPr>
      </p:sp>
      <p:sp>
        <p:nvSpPr>
          <p:cNvPr id="59394" name="Notes Placeholder 2">
            <a:extLst>
              <a:ext uri="{FF2B5EF4-FFF2-40B4-BE49-F238E27FC236}">
                <a16:creationId xmlns:a16="http://schemas.microsoft.com/office/drawing/2014/main" id="{C301A948-D844-8585-8F1E-9FA010948F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
        <p:nvSpPr>
          <p:cNvPr id="59395" name="Slide Number Placeholder 3">
            <a:extLst>
              <a:ext uri="{FF2B5EF4-FFF2-40B4-BE49-F238E27FC236}">
                <a16:creationId xmlns:a16="http://schemas.microsoft.com/office/drawing/2014/main" id="{4425F8AE-9AAB-D536-7DE0-462ED6A397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7C1B1D70-7771-BB4D-AEBD-9DC1EF27D056}" type="slidenum">
              <a:rPr lang="en-GB" altLang="en-US" sz="1200" smtClean="0"/>
              <a:pPr/>
              <a:t>36</a:t>
            </a:fld>
            <a:endParaRPr lang="en-GB"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F94A4EB2-80E0-5347-8D93-C79F835258BD}"/>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EC0B5B9D-DF03-E67B-6D86-A9B1085B5C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BLASTP searches of human protein sequences against proteins of other primates identified 548 human genes without protein orthologs. After excluding these genes having no start or stop codons, 352 human coding sequences were used in BLAT searches to find orthologous genes in chimpanzee and orangutan and these sequences were examined to confirm the presence of disrupting mutations. 66 genes with disrupted open reading frames in chimpanzee and orangutan were examined to identify those with human-specific mutations that generate intact open reading frames, resulting 46 candidates. These genes were used as queries of mRNA and proteomic databases to confirm transcription and translation. </a:t>
            </a:r>
            <a:r>
              <a:rPr lang="en-US" altLang="en-US">
                <a:solidFill>
                  <a:srgbClr val="FF0000"/>
                </a:solidFill>
                <a:latin typeface="Times" pitchFamily="2" charset="0"/>
                <a:ea typeface="ＭＳ Ｐゴシック" panose="020B0600070205080204" pitchFamily="34" charset="-128"/>
              </a:rPr>
              <a:t>The pipeline yielded 27 de novo originated protein-coding genes</a:t>
            </a:r>
            <a:r>
              <a:rPr lang="en-US" altLang="en-US">
                <a:latin typeface="Times" pitchFamily="2" charset="0"/>
                <a:ea typeface="ＭＳ Ｐゴシック" panose="020B0600070205080204" pitchFamily="34" charset="-128"/>
              </a:rPr>
              <a:t>.</a:t>
            </a:r>
          </a:p>
        </p:txBody>
      </p:sp>
      <p:sp>
        <p:nvSpPr>
          <p:cNvPr id="61443" name="Slide Number Placeholder 3">
            <a:extLst>
              <a:ext uri="{FF2B5EF4-FFF2-40B4-BE49-F238E27FC236}">
                <a16:creationId xmlns:a16="http://schemas.microsoft.com/office/drawing/2014/main" id="{4661084F-4E1C-85F9-2A30-C725C35D24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9796467C-A641-EE4D-BF0A-1FEB07B52E05}" type="slidenum">
              <a:rPr lang="en-GB" altLang="en-US" sz="1200" smtClean="0"/>
              <a:pPr/>
              <a:t>37</a:t>
            </a:fld>
            <a:endParaRPr lang="en-GB"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AB042CCF-6406-D6B9-8281-9AFC652AE045}"/>
              </a:ext>
            </a:extLst>
          </p:cNvPr>
          <p:cNvSpPr>
            <a:spLocks noGrp="1" noRot="1" noChangeAspect="1" noChangeArrowheads="1" noTextEdit="1"/>
          </p:cNvSpPr>
          <p:nvPr>
            <p:ph type="sldImg"/>
          </p:nvPr>
        </p:nvSpPr>
        <p:spPr>
          <a:ln/>
        </p:spPr>
      </p:sp>
      <p:sp>
        <p:nvSpPr>
          <p:cNvPr id="63490" name="Notes Placeholder 2">
            <a:extLst>
              <a:ext uri="{FF2B5EF4-FFF2-40B4-BE49-F238E27FC236}">
                <a16:creationId xmlns:a16="http://schemas.microsoft.com/office/drawing/2014/main" id="{67184705-93C3-FC95-CE5B-A69BEE7D1F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
        <p:nvSpPr>
          <p:cNvPr id="63491" name="Slide Number Placeholder 3">
            <a:extLst>
              <a:ext uri="{FF2B5EF4-FFF2-40B4-BE49-F238E27FC236}">
                <a16:creationId xmlns:a16="http://schemas.microsoft.com/office/drawing/2014/main" id="{09DCD8DB-E2CD-DF2B-6164-1FCC762213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4F46B598-E3AB-BF4F-A861-57A1A9EE4DDD}" type="slidenum">
              <a:rPr lang="en-GB" altLang="en-US" sz="1200" smtClean="0"/>
              <a:pPr/>
              <a:t>38</a:t>
            </a:fld>
            <a:endParaRPr lang="en-GB"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5CE6E5FD-D78F-6E76-9AEA-DB08CB053B41}"/>
              </a:ext>
            </a:extLst>
          </p:cNvPr>
          <p:cNvSpPr>
            <a:spLocks noGrp="1" noRot="1" noChangeAspect="1" noChangeArrowheads="1" noTextEdit="1"/>
          </p:cNvSpPr>
          <p:nvPr>
            <p:ph type="sldImg"/>
          </p:nvPr>
        </p:nvSpPr>
        <p:spPr>
          <a:ln/>
        </p:spPr>
      </p:sp>
      <p:sp>
        <p:nvSpPr>
          <p:cNvPr id="65538" name="Notes Placeholder 2">
            <a:extLst>
              <a:ext uri="{FF2B5EF4-FFF2-40B4-BE49-F238E27FC236}">
                <a16:creationId xmlns:a16="http://schemas.microsoft.com/office/drawing/2014/main" id="{39A17327-CFDA-2332-2440-BFC6EF294E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Substitution rates for these sequences were calculated for both the human and chimpanzee lineages and these rates were compared to the genome-wide average rate for genes. The substitution rate for de novo genes was found to be higher than the genome-wide average rate on both the human and chimpanzee lineages (</a:t>
            </a:r>
            <a:r>
              <a:rPr lang="en-US" altLang="en-US">
                <a:latin typeface="Times" pitchFamily="2" charset="0"/>
                <a:ea typeface="ＭＳ Ｐゴシック" panose="020B0600070205080204" pitchFamily="34" charset="-128"/>
                <a:hlinkClick r:id="rId3"/>
              </a:rPr>
              <a:t>Figure 3</a:t>
            </a:r>
            <a:r>
              <a:rPr lang="en-US" altLang="en-US">
                <a:latin typeface="Times" pitchFamily="2" charset="0"/>
                <a:ea typeface="ＭＳ Ｐゴシック" panose="020B0600070205080204" pitchFamily="34" charset="-128"/>
              </a:rPr>
              <a:t>), with the chimpanzee sequences evolving at the highest rate. The chimpanzee sequences were expected to evolve at a high rate, as these sequences should act as non-coding sequences rather than genes. The human sequences also evolved at an elevated rate, but at a rate that was slightly lower than that seen on the chimpanzee lineage.</a:t>
            </a:r>
          </a:p>
        </p:txBody>
      </p:sp>
      <p:sp>
        <p:nvSpPr>
          <p:cNvPr id="65539" name="Slide Number Placeholder 3">
            <a:extLst>
              <a:ext uri="{FF2B5EF4-FFF2-40B4-BE49-F238E27FC236}">
                <a16:creationId xmlns:a16="http://schemas.microsoft.com/office/drawing/2014/main" id="{167D9774-F169-714E-F148-04F6B400FC9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3205D47B-5521-414A-838D-0B97F90BFC76}" type="slidenum">
              <a:rPr lang="en-GB" altLang="en-US" sz="1200" smtClean="0"/>
              <a:pPr/>
              <a:t>39</a:t>
            </a:fld>
            <a:endParaRPr lang="en-GB"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94344A32-3CCA-7AF9-65D3-4501B3E93695}"/>
              </a:ext>
            </a:extLst>
          </p:cNvPr>
          <p:cNvSpPr>
            <a:spLocks noGrp="1" noRot="1" noChangeAspect="1" noChangeArrowheads="1" noTextEdit="1"/>
          </p:cNvSpPr>
          <p:nvPr>
            <p:ph type="sldImg"/>
          </p:nvPr>
        </p:nvSpPr>
        <p:spPr>
          <a:ln/>
        </p:spPr>
      </p:sp>
      <p:sp>
        <p:nvSpPr>
          <p:cNvPr id="68610" name="Notes Placeholder 2">
            <a:extLst>
              <a:ext uri="{FF2B5EF4-FFF2-40B4-BE49-F238E27FC236}">
                <a16:creationId xmlns:a16="http://schemas.microsoft.com/office/drawing/2014/main" id="{EF5DECFD-DA5A-A79B-67E9-84AE58DEFC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GB" altLang="en-US" sz="1100">
              <a:latin typeface="Times" pitchFamily="2" charset="0"/>
              <a:ea typeface="ＭＳ Ｐゴシック" panose="020B0600070205080204" pitchFamily="34" charset="-128"/>
            </a:endParaRPr>
          </a:p>
        </p:txBody>
      </p:sp>
      <p:sp>
        <p:nvSpPr>
          <p:cNvPr id="68611" name="Slide Number Placeholder 3">
            <a:extLst>
              <a:ext uri="{FF2B5EF4-FFF2-40B4-BE49-F238E27FC236}">
                <a16:creationId xmlns:a16="http://schemas.microsoft.com/office/drawing/2014/main" id="{AA1D5248-BF5F-93BC-F616-8D8E7464CD6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C92230A-97BF-4446-988A-099A6EC871AA}" type="slidenum">
              <a:rPr lang="en-GB" altLang="en-US" sz="1200" smtClean="0"/>
              <a:pPr/>
              <a:t>41</a:t>
            </a:fld>
            <a:endParaRPr lang="en-GB"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D4BDE391-4E3A-E643-05AC-F53ADA812AA2}"/>
              </a:ext>
            </a:extLst>
          </p:cNvPr>
          <p:cNvSpPr>
            <a:spLocks noGrp="1" noRot="1" noChangeAspect="1" noChangeArrowheads="1" noTextEdit="1"/>
          </p:cNvSpPr>
          <p:nvPr>
            <p:ph type="sldImg"/>
          </p:nvPr>
        </p:nvSpPr>
        <p:spPr>
          <a:ln/>
        </p:spPr>
      </p:sp>
      <p:sp>
        <p:nvSpPr>
          <p:cNvPr id="72706" name="Notes Placeholder 2">
            <a:extLst>
              <a:ext uri="{FF2B5EF4-FFF2-40B4-BE49-F238E27FC236}">
                <a16:creationId xmlns:a16="http://schemas.microsoft.com/office/drawing/2014/main" id="{46A3069F-E414-A5C2-EC89-F7BC1B863E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‘Hibernating mammals can survive several months without feeding by limiting their carbohydrate catabolism and using triacylglycerols stored in white adipose tissue (WAT) as their primary source of fuel. Here we show that a lipolytic enzyme normally found in the gut, pancreatic triacylglycerol lipase (PTL), is expressed in WAT of hibernating 13-lined ground squirrels (</a:t>
            </a:r>
            <a:r>
              <a:rPr lang="en-US" altLang="en-US" i="1">
                <a:latin typeface="Times" pitchFamily="2" charset="0"/>
                <a:ea typeface="ＭＳ Ｐゴシック" panose="020B0600070205080204" pitchFamily="34" charset="-128"/>
              </a:rPr>
              <a:t>Spermophilus tridecemlineatus</a:t>
            </a:r>
            <a:r>
              <a:rPr lang="en-US" altLang="en-US">
                <a:latin typeface="Times" pitchFamily="2" charset="0"/>
                <a:ea typeface="ＭＳ Ｐゴシック" panose="020B0600070205080204" pitchFamily="34" charset="-128"/>
              </a:rPr>
              <a:t>). PTL expressed in WAT is encoded by an unusual chimeric retroviral-PTL mRNA ∼500 bases longer than the predominant PTL message found in other ground squirrel tissues. Seasonal measurements detect the chimeric mRNA and PTL enzymatic activity in WAT before and during hibernation, with both showing their lowest observed levels 1 wk after hibernation concludes in mid-March. PTL is expressed in addition to hormone-sensitive lipase, the enzyme typically responsible for hydrolysis of triacylglycerols in WAT. (https://pubmed.ncbi.nlm.nih.gov/11557627/)</a:t>
            </a:r>
          </a:p>
        </p:txBody>
      </p:sp>
      <p:sp>
        <p:nvSpPr>
          <p:cNvPr id="72707" name="Slide Number Placeholder 3">
            <a:extLst>
              <a:ext uri="{FF2B5EF4-FFF2-40B4-BE49-F238E27FC236}">
                <a16:creationId xmlns:a16="http://schemas.microsoft.com/office/drawing/2014/main" id="{9CF7380D-360A-E767-1C81-8255176D53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50B75265-F4DF-5F46-B7BC-5ED60B5DB9DE}" type="slidenum">
              <a:rPr lang="en-GB" altLang="en-US" sz="1200" smtClean="0"/>
              <a:pPr/>
              <a:t>44</a:t>
            </a:fld>
            <a:endParaRPr lang="en-GB"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C5A7F18F-1E62-11C0-CAB2-258239879061}"/>
              </a:ext>
            </a:extLst>
          </p:cNvPr>
          <p:cNvSpPr>
            <a:spLocks noGrp="1" noRot="1" noChangeAspect="1" noChangeArrowheads="1" noTextEdit="1"/>
          </p:cNvSpPr>
          <p:nvPr>
            <p:ph type="sldImg"/>
          </p:nvPr>
        </p:nvSpPr>
        <p:spPr>
          <a:ln/>
        </p:spPr>
      </p:sp>
      <p:sp>
        <p:nvSpPr>
          <p:cNvPr id="74754" name="Notes Placeholder 2">
            <a:extLst>
              <a:ext uri="{FF2B5EF4-FFF2-40B4-BE49-F238E27FC236}">
                <a16:creationId xmlns:a16="http://schemas.microsoft.com/office/drawing/2014/main" id="{8FC63B7C-E3F6-C28F-7BE5-1781B598C9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Here is a paper by one of my friends and colleagues: https://royalsocietypublishing.org/doi/pdf/10.1098/rstb.2012.0507</a:t>
            </a:r>
          </a:p>
        </p:txBody>
      </p:sp>
      <p:sp>
        <p:nvSpPr>
          <p:cNvPr id="74755" name="Slide Number Placeholder 3">
            <a:extLst>
              <a:ext uri="{FF2B5EF4-FFF2-40B4-BE49-F238E27FC236}">
                <a16:creationId xmlns:a16="http://schemas.microsoft.com/office/drawing/2014/main" id="{3EF6FFBC-5E87-6AE0-3E98-5E8AA53E83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24B48BA-E909-9348-A11E-BE00F571F14B}" type="slidenum">
              <a:rPr lang="en-GB" altLang="en-US" sz="1200" smtClean="0"/>
              <a:pPr/>
              <a:t>45</a:t>
            </a:fld>
            <a:endParaRPr lang="en-GB"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AD1AE1F-A9A9-7EA0-918D-C51B32767C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E300F1AF-C404-E042-8ADF-638C6C279B7E}" type="slidenum">
              <a:rPr lang="en-GB" altLang="en-US" sz="1200" smtClean="0"/>
              <a:pPr/>
              <a:t>5</a:t>
            </a:fld>
            <a:endParaRPr lang="en-GB" altLang="en-US" sz="1200"/>
          </a:p>
        </p:txBody>
      </p:sp>
      <p:sp>
        <p:nvSpPr>
          <p:cNvPr id="18434" name="Rectangle 2">
            <a:extLst>
              <a:ext uri="{FF2B5EF4-FFF2-40B4-BE49-F238E27FC236}">
                <a16:creationId xmlns:a16="http://schemas.microsoft.com/office/drawing/2014/main" id="{6F34098C-4096-6600-0688-18F714526B0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E132F1CF-EFD9-52AA-57C4-119FE7F57B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04869042-92B9-A65F-E0AC-B252C80C5463}"/>
              </a:ext>
            </a:extLst>
          </p:cNvPr>
          <p:cNvSpPr>
            <a:spLocks noGrp="1" noRot="1" noChangeAspect="1" noChangeArrowheads="1" noTextEdit="1"/>
          </p:cNvSpPr>
          <p:nvPr>
            <p:ph type="sldImg"/>
          </p:nvPr>
        </p:nvSpPr>
        <p:spPr>
          <a:ln/>
        </p:spPr>
      </p:sp>
      <p:sp>
        <p:nvSpPr>
          <p:cNvPr id="87042" name="Notes Placeholder 2">
            <a:extLst>
              <a:ext uri="{FF2B5EF4-FFF2-40B4-BE49-F238E27FC236}">
                <a16:creationId xmlns:a16="http://schemas.microsoft.com/office/drawing/2014/main" id="{5EE8D6A2-BA6D-56CA-F78A-776318DC0E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And one by another friend and colleague: https://www.pnas.org/content/115/40/10130</a:t>
            </a:r>
          </a:p>
        </p:txBody>
      </p:sp>
      <p:sp>
        <p:nvSpPr>
          <p:cNvPr id="87043" name="Slide Number Placeholder 3">
            <a:extLst>
              <a:ext uri="{FF2B5EF4-FFF2-40B4-BE49-F238E27FC236}">
                <a16:creationId xmlns:a16="http://schemas.microsoft.com/office/drawing/2014/main" id="{24600139-21FD-AD1C-6E46-1BAEFDF01C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AEDB0D2-487A-B548-9EFE-0610475BBD78}" type="slidenum">
              <a:rPr lang="en-GB" altLang="en-US" sz="1200" smtClean="0"/>
              <a:pPr/>
              <a:t>46</a:t>
            </a:fld>
            <a:endParaRPr lang="en-GB"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387B8F05-FB34-F77C-ABBE-6503893A9C70}"/>
              </a:ext>
            </a:extLst>
          </p:cNvPr>
          <p:cNvSpPr>
            <a:spLocks noGrp="1" noRot="1" noChangeAspect="1" noChangeArrowheads="1" noTextEdit="1"/>
          </p:cNvSpPr>
          <p:nvPr>
            <p:ph type="sldImg"/>
          </p:nvPr>
        </p:nvSpPr>
        <p:spPr>
          <a:ln/>
        </p:spPr>
      </p:sp>
      <p:sp>
        <p:nvSpPr>
          <p:cNvPr id="88066" name="Notes Placeholder 2">
            <a:extLst>
              <a:ext uri="{FF2B5EF4-FFF2-40B4-BE49-F238E27FC236}">
                <a16:creationId xmlns:a16="http://schemas.microsoft.com/office/drawing/2014/main" id="{E551BE61-5209-1FA1-07C5-8037C6E99F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And at the risk of hubris one by me: https://www.sciencedirect.com/science/article/pii/S0960982203006183</a:t>
            </a:r>
          </a:p>
          <a:p>
            <a:r>
              <a:rPr lang="en-US" altLang="en-US">
                <a:latin typeface="Times" pitchFamily="2" charset="0"/>
                <a:ea typeface="ＭＳ Ｐゴシック" panose="020B0600070205080204" pitchFamily="34" charset="-128"/>
              </a:rPr>
              <a:t>It turns out my speculation was wrong-the protein is involved in capillary support in the developing embryo-try predicting that from bioinformatics! It is conserved in all placental mammals. https://www.ncbi.nlm.nih.gov/gene?Db=gene&amp;Cmd=DetailsSearch&amp;Term=388015</a:t>
            </a:r>
          </a:p>
        </p:txBody>
      </p:sp>
      <p:sp>
        <p:nvSpPr>
          <p:cNvPr id="88067" name="Slide Number Placeholder 3">
            <a:extLst>
              <a:ext uri="{FF2B5EF4-FFF2-40B4-BE49-F238E27FC236}">
                <a16:creationId xmlns:a16="http://schemas.microsoft.com/office/drawing/2014/main" id="{AA1379C5-F402-695C-C5B0-D1876F36F1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F95DA4F-1FFB-AB4E-A3B1-B70775B84915}" type="slidenum">
              <a:rPr lang="en-GB" altLang="en-US" sz="1200" smtClean="0"/>
              <a:pPr/>
              <a:t>48</a:t>
            </a:fld>
            <a:endParaRPr lang="en-GB"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FB2DEBAF-58DF-E72F-CBC9-EC4E693F93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81BB0A4-47E5-204B-BD79-9DAB875A3C69}" type="slidenum">
              <a:rPr lang="en-GB" altLang="en-US" sz="1200" smtClean="0"/>
              <a:pPr/>
              <a:t>50</a:t>
            </a:fld>
            <a:endParaRPr lang="en-GB" altLang="en-US" sz="1200"/>
          </a:p>
        </p:txBody>
      </p:sp>
      <p:sp>
        <p:nvSpPr>
          <p:cNvPr id="80898" name="Rectangle 2">
            <a:extLst>
              <a:ext uri="{FF2B5EF4-FFF2-40B4-BE49-F238E27FC236}">
                <a16:creationId xmlns:a16="http://schemas.microsoft.com/office/drawing/2014/main" id="{C821B111-408D-7BC0-D085-C45BDD034C07}"/>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1BBF4FA4-C060-7A92-40DC-400CBFE03F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Times" pitchFamily="2" charset="0"/>
                <a:ea typeface="ＭＳ Ｐゴシック" panose="020B0600070205080204" pitchFamily="34" charset="-128"/>
              </a:rPr>
              <a:t>“‘– Structure and functions of tissue-type Plasminogen Activator (tPA). (A) Structure of tPA. The 527 amino acids sequence of the protein can be subdivided in five domains that are depicted as follow: 'Finger domain' is in light grey, 'EGFlike domain' is in dark green, 'Kringle 1' domain is in light green, 'Kringle 2' domain is in blue, and finally 'serine protease' domain is depicted in black. The 17 disulfure bridges are depicted by grey lines. (B) tPA is composed of two chains: the heavy chain (also called A-chain), starting at the amino-terminal end of the protein and containing the 'Finger', 'EGF-like', 'Kringle 1' and 'Kringle 2' domains, and the light chain (also called B-chain), ending at the carbocyl-terminal end of the protein and containing only the 'serine protease' domain. Plasmin and kallikreins can cleave tPA at the junction between these two chains. (C) Main roles of the five domains. (D) The cleavage of tPA by plasmin and kallikreins allow the conversion of the 'single chain tPA' (sc-tPA) form into a 'two chains tPA' (tc-tPA) form. In contrast of the other serine proteases, the two forms of tPA are proteolytically active. Numbers in brackets refer to references. ” https://www.researchgate.net/figure/Structure-and-functions-of-tissue-type-Plasminogen-Activator-tPA-A-Structure-of_fig1_284797342</a:t>
            </a:r>
          </a:p>
          <a:p>
            <a:endParaRPr lang="en-GB" altLang="en-US">
              <a:latin typeface="Times" pitchFamily="2"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B02CCA40-7299-07E4-F8F9-1D2A850921EB}"/>
              </a:ext>
            </a:extLst>
          </p:cNvPr>
          <p:cNvSpPr>
            <a:spLocks noGrp="1" noRot="1" noChangeAspect="1" noChangeArrowheads="1" noTextEdit="1"/>
          </p:cNvSpPr>
          <p:nvPr>
            <p:ph type="sldImg"/>
          </p:nvPr>
        </p:nvSpPr>
        <p:spPr>
          <a:ln/>
        </p:spPr>
      </p:sp>
      <p:sp>
        <p:nvSpPr>
          <p:cNvPr id="86018" name="Notes Placeholder 2">
            <a:extLst>
              <a:ext uri="{FF2B5EF4-FFF2-40B4-BE49-F238E27FC236}">
                <a16:creationId xmlns:a16="http://schemas.microsoft.com/office/drawing/2014/main" id="{4A986FBC-6418-C3F6-F506-ED5DE42446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‘When cholera toxin is released from the bacteria in the infected intestine, it binds to the intestinal cells known as enterocytes (epithelial cell in above diagram) through the interaction of the pentameric B subunit of the toxin with the GM1 ganglioside receptor on the intestinal cell, triggering endocytosis of the toxin.  Next, the A/B cholera toxin must undergo cleavage of the A1 domain from the A2 domain in order for A1 to become an active enzyme.  Once inside the enterocyte, the enzymatic A1 fragment of the toxin A subunit enters the cytosol, where it activates the G protein G</a:t>
            </a:r>
            <a:r>
              <a:rPr lang="en-US" altLang="en-US" baseline="-25000">
                <a:latin typeface="Times" pitchFamily="2" charset="0"/>
                <a:ea typeface="ＭＳ Ｐゴシック" panose="020B0600070205080204" pitchFamily="34" charset="-128"/>
              </a:rPr>
              <a:t>s</a:t>
            </a:r>
            <a:r>
              <a:rPr lang="en-US" altLang="en-US">
                <a:latin typeface="Times" pitchFamily="2" charset="0"/>
                <a:ea typeface="ＭＳ Ｐゴシック" panose="020B0600070205080204" pitchFamily="34" charset="-128"/>
              </a:rPr>
              <a:t>a through an ADP-ribosylation reaction that acts to lock the G protein in its GTP-bound form, thereby continually stimulating adenylate cyclase to produce cAMP.  The high cAMP levels activate the cystic fibrosis transmembrane conductance regulator (CFTR), causing a dramatic efflux of ions and water from infected enterocytes, leading to watery diarrhoea.’ https://proteinswebteam.github.io/interpro-blog/potm/2005_9/Page2.htm</a:t>
            </a:r>
          </a:p>
          <a:p>
            <a:r>
              <a:rPr lang="en-US" altLang="en-US">
                <a:latin typeface="Times" pitchFamily="2" charset="0"/>
                <a:ea typeface="ＭＳ Ｐゴシック" panose="020B0600070205080204" pitchFamily="34" charset="-128"/>
              </a:rPr>
              <a:t>           </a:t>
            </a:r>
            <a:endParaRPr lang="en-GB" altLang="en-US">
              <a:latin typeface="Times" pitchFamily="2" charset="0"/>
              <a:ea typeface="ＭＳ Ｐゴシック" panose="020B0600070205080204" pitchFamily="34" charset="-128"/>
            </a:endParaRPr>
          </a:p>
          <a:p>
            <a:endParaRPr lang="en-US" altLang="en-US">
              <a:latin typeface="Times" pitchFamily="2" charset="0"/>
              <a:ea typeface="ＭＳ Ｐゴシック" panose="020B0600070205080204" pitchFamily="34" charset="-128"/>
            </a:endParaRPr>
          </a:p>
        </p:txBody>
      </p:sp>
      <p:sp>
        <p:nvSpPr>
          <p:cNvPr id="86019" name="Slide Number Placeholder 3">
            <a:extLst>
              <a:ext uri="{FF2B5EF4-FFF2-40B4-BE49-F238E27FC236}">
                <a16:creationId xmlns:a16="http://schemas.microsoft.com/office/drawing/2014/main" id="{64129B8A-3B12-398D-4EB7-EE573D69D1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D730F41-86C4-D448-AC94-8EFC12E15AEE}" type="slidenum">
              <a:rPr lang="en-GB" altLang="en-US" sz="1200" smtClean="0"/>
              <a:pPr/>
              <a:t>54</a:t>
            </a:fld>
            <a:endParaRPr lang="en-GB"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5801DAF-1547-1749-880A-F42D6299A361}" type="slidenum">
              <a:rPr lang="en-GB" altLang="en-US" smtClean="0"/>
              <a:pPr>
                <a:defRPr/>
              </a:pPr>
              <a:t>12</a:t>
            </a:fld>
            <a:endParaRPr lang="en-GB" altLang="en-US"/>
          </a:p>
        </p:txBody>
      </p:sp>
    </p:spTree>
    <p:extLst>
      <p:ext uri="{BB962C8B-B14F-4D97-AF65-F5344CB8AC3E}">
        <p14:creationId xmlns:p14="http://schemas.microsoft.com/office/powerpoint/2010/main" val="2712654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FBF01274-F473-3269-DF0C-EE0D70FFB6B3}"/>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9E54D5A5-0875-6CB7-CCE7-9C89AB20CA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https://</a:t>
            </a:r>
            <a:r>
              <a:rPr lang="en-US" altLang="en-US" dirty="0" err="1">
                <a:latin typeface="Times" pitchFamily="2" charset="0"/>
                <a:ea typeface="ＭＳ Ｐゴシック" panose="020B0600070205080204" pitchFamily="34" charset="-128"/>
              </a:rPr>
              <a:t>www.ncbi.nlm.nih.gov</a:t>
            </a:r>
            <a:r>
              <a:rPr lang="en-US" altLang="en-US" dirty="0">
                <a:latin typeface="Times" pitchFamily="2" charset="0"/>
                <a:ea typeface="ＭＳ Ｐゴシック" panose="020B0600070205080204" pitchFamily="34" charset="-128"/>
              </a:rPr>
              <a:t>/research/cog</a:t>
            </a:r>
          </a:p>
          <a:p>
            <a:endParaRPr lang="en-US" altLang="en-US" dirty="0">
              <a:latin typeface="Times" pitchFamily="2" charset="0"/>
              <a:ea typeface="ＭＳ Ｐゴシック" panose="020B0600070205080204" pitchFamily="34" charset="-128"/>
            </a:endParaRPr>
          </a:p>
          <a:p>
            <a:pPr marL="171450" indent="-171450">
              <a:buFont typeface="Wingdings" pitchFamily="2" charset="2"/>
              <a:buChar char="v"/>
            </a:pPr>
            <a:r>
              <a:rPr lang="zh-CN" altLang="en-US" dirty="0">
                <a:latin typeface="Times" pitchFamily="2" charset="0"/>
                <a:ea typeface="ＭＳ Ｐゴシック" panose="020B0600070205080204" pitchFamily="34" charset="-128"/>
              </a:rPr>
              <a:t> </a:t>
            </a:r>
            <a:r>
              <a:rPr lang="en-GB" altLang="zh-CN" dirty="0">
                <a:latin typeface="Times" pitchFamily="2" charset="0"/>
                <a:ea typeface="ＭＳ Ｐゴシック" panose="020B0600070205080204" pitchFamily="34" charset="-128"/>
              </a:rPr>
              <a:t>how these bacteria related to each other;</a:t>
            </a:r>
          </a:p>
          <a:p>
            <a:pPr marL="171450" indent="-171450">
              <a:buFont typeface="Wingdings" pitchFamily="2" charset="2"/>
              <a:buChar char="v"/>
            </a:pPr>
            <a:r>
              <a:rPr lang="en-GB" altLang="en-US" dirty="0">
                <a:latin typeface="Times" pitchFamily="2" charset="0"/>
                <a:ea typeface="ＭＳ Ｐゴシック" panose="020B0600070205080204" pitchFamily="34" charset="-128"/>
              </a:rPr>
              <a:t> the types of genes they share, bacteria and archaea are more close – the gene transfer</a:t>
            </a:r>
          </a:p>
          <a:p>
            <a:pPr marL="171450" indent="-171450">
              <a:buFont typeface="Wingdings" pitchFamily="2" charset="2"/>
              <a:buChar char="v"/>
            </a:pPr>
            <a:endParaRPr lang="en-US" altLang="en-US" dirty="0">
              <a:latin typeface="Times" pitchFamily="2" charset="0"/>
              <a:ea typeface="ＭＳ Ｐゴシック" panose="020B0600070205080204" pitchFamily="34" charset="-128"/>
            </a:endParaRPr>
          </a:p>
        </p:txBody>
      </p:sp>
      <p:sp>
        <p:nvSpPr>
          <p:cNvPr id="27651" name="Slide Number Placeholder 3">
            <a:extLst>
              <a:ext uri="{FF2B5EF4-FFF2-40B4-BE49-F238E27FC236}">
                <a16:creationId xmlns:a16="http://schemas.microsoft.com/office/drawing/2014/main" id="{B447BEB8-E3E5-98C9-F8AD-7C93C5F33F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71F7D139-DFE9-F845-98A1-70064B8063ED}" type="slidenum">
              <a:rPr lang="en-GB" altLang="en-US" sz="1200" smtClean="0"/>
              <a:pPr/>
              <a:t>13</a:t>
            </a:fld>
            <a:endParaRPr lang="en-GB"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5C8DEE16-1DAE-83C6-0D14-D3EA4D602711}"/>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39728F44-C920-F77F-35EA-ACD201056C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https://</a:t>
            </a:r>
            <a:r>
              <a:rPr lang="en-US" altLang="en-US" dirty="0" err="1">
                <a:latin typeface="Times" pitchFamily="2" charset="0"/>
                <a:ea typeface="ＭＳ Ｐゴシック" panose="020B0600070205080204" pitchFamily="34" charset="-128"/>
              </a:rPr>
              <a:t>www.biorxiv.org</a:t>
            </a:r>
            <a:r>
              <a:rPr lang="en-US" altLang="en-US" dirty="0">
                <a:latin typeface="Times" pitchFamily="2" charset="0"/>
                <a:ea typeface="ＭＳ Ｐゴシック" panose="020B0600070205080204" pitchFamily="34" charset="-128"/>
              </a:rPr>
              <a:t>/content/early/2018/05/29/332825</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https://</a:t>
            </a:r>
            <a:r>
              <a:rPr lang="en-US" altLang="en-US" dirty="0" err="1">
                <a:latin typeface="Times" pitchFamily="2" charset="0"/>
                <a:ea typeface="ＭＳ Ｐゴシック" panose="020B0600070205080204" pitchFamily="34" charset="-128"/>
              </a:rPr>
              <a:t>www.ncbi.nlm.nih.gov</a:t>
            </a:r>
            <a:r>
              <a:rPr lang="en-US" altLang="en-US" dirty="0">
                <a:latin typeface="Times" pitchFamily="2" charset="0"/>
                <a:ea typeface="ＭＳ Ｐゴシック" panose="020B0600070205080204" pitchFamily="34" charset="-128"/>
              </a:rPr>
              <a:t>/</a:t>
            </a:r>
            <a:r>
              <a:rPr lang="en-US" altLang="en-US" dirty="0" err="1">
                <a:latin typeface="Times" pitchFamily="2" charset="0"/>
                <a:ea typeface="ＭＳ Ｐゴシック" panose="020B0600070205080204" pitchFamily="34" charset="-128"/>
              </a:rPr>
              <a:t>pmc</a:t>
            </a:r>
            <a:r>
              <a:rPr lang="en-US" altLang="en-US" dirty="0">
                <a:latin typeface="Times" pitchFamily="2" charset="0"/>
                <a:ea typeface="ＭＳ Ｐゴシック" panose="020B0600070205080204" pitchFamily="34" charset="-128"/>
              </a:rPr>
              <a:t>/articles/PMC5691383/  (wheat has a haploid genome size of 15 billion bp-it is a </a:t>
            </a:r>
            <a:r>
              <a:rPr lang="en-US" altLang="en-US" dirty="0" err="1">
                <a:latin typeface="Times" pitchFamily="2" charset="0"/>
                <a:ea typeface="ＭＳ Ｐゴシック" panose="020B0600070205080204" pitchFamily="34" charset="-128"/>
              </a:rPr>
              <a:t>hexaploid</a:t>
            </a:r>
            <a:r>
              <a:rPr lang="en-US" altLang="en-US" dirty="0">
                <a:latin typeface="Times" pitchFamily="2" charset="0"/>
                <a:ea typeface="ＭＳ Ｐゴシック" panose="020B0600070205080204" pitchFamily="34" charset="-128"/>
              </a:rPr>
              <a:t> though so lots of almost identical sequences are present and presumably many of the gene sequences are redundant)</a:t>
            </a:r>
          </a:p>
        </p:txBody>
      </p:sp>
      <p:sp>
        <p:nvSpPr>
          <p:cNvPr id="30723" name="Slide Number Placeholder 3">
            <a:extLst>
              <a:ext uri="{FF2B5EF4-FFF2-40B4-BE49-F238E27FC236}">
                <a16:creationId xmlns:a16="http://schemas.microsoft.com/office/drawing/2014/main" id="{A23AF71B-D9B0-8497-AEAF-AD5CFA0522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6F5F6855-5CDA-CD40-ABCE-81C425572C61}" type="slidenum">
              <a:rPr lang="en-GB" altLang="en-US" sz="1200" smtClean="0"/>
              <a:pPr/>
              <a:t>15</a:t>
            </a:fld>
            <a:endParaRPr lang="en-GB"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v"/>
            </a:pPr>
            <a:r>
              <a:rPr lang="en-US" dirty="0"/>
              <a:t>Genes can be redone</a:t>
            </a:r>
          </a:p>
        </p:txBody>
      </p:sp>
      <p:sp>
        <p:nvSpPr>
          <p:cNvPr id="4" name="Slide Number Placeholder 3"/>
          <p:cNvSpPr>
            <a:spLocks noGrp="1"/>
          </p:cNvSpPr>
          <p:nvPr>
            <p:ph type="sldNum" sz="quarter" idx="5"/>
          </p:nvPr>
        </p:nvSpPr>
        <p:spPr/>
        <p:txBody>
          <a:bodyPr/>
          <a:lstStyle/>
          <a:p>
            <a:pPr>
              <a:defRPr/>
            </a:pPr>
            <a:fld id="{D5801DAF-1547-1749-880A-F42D6299A361}" type="slidenum">
              <a:rPr lang="en-GB" altLang="en-US" smtClean="0"/>
              <a:pPr>
                <a:defRPr/>
              </a:pPr>
              <a:t>16</a:t>
            </a:fld>
            <a:endParaRPr lang="en-GB" altLang="en-US"/>
          </a:p>
        </p:txBody>
      </p:sp>
    </p:spTree>
    <p:extLst>
      <p:ext uri="{BB962C8B-B14F-4D97-AF65-F5344CB8AC3E}">
        <p14:creationId xmlns:p14="http://schemas.microsoft.com/office/powerpoint/2010/main" val="159603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ED38CBB7-2ECD-AF48-4727-1A3EF68B25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268FAC7F-7F12-4E48-B018-9769ADEAA2CC}" type="slidenum">
              <a:rPr lang="en-GB" altLang="en-US" sz="1200" smtClean="0"/>
              <a:pPr/>
              <a:t>19</a:t>
            </a:fld>
            <a:endParaRPr lang="en-GB" altLang="en-US" sz="1200"/>
          </a:p>
        </p:txBody>
      </p:sp>
      <p:sp>
        <p:nvSpPr>
          <p:cNvPr id="36866" name="Rectangle 2">
            <a:extLst>
              <a:ext uri="{FF2B5EF4-FFF2-40B4-BE49-F238E27FC236}">
                <a16:creationId xmlns:a16="http://schemas.microsoft.com/office/drawing/2014/main" id="{2AD039CE-147D-9CCB-1C69-15A838A4C4EC}"/>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13D22BD8-54A5-8A54-5C0A-479A60270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a:latin typeface="Times" pitchFamily="2" charset="0"/>
                <a:ea typeface="ＭＳ Ｐゴシック" panose="020B0600070205080204" pitchFamily="34" charset="-128"/>
              </a:rPr>
              <a:t>https://</a:t>
            </a:r>
            <a:r>
              <a:rPr lang="en-GB" altLang="en-US" dirty="0" err="1">
                <a:latin typeface="Times" pitchFamily="2" charset="0"/>
                <a:ea typeface="ＭＳ Ｐゴシック" panose="020B0600070205080204" pitchFamily="34" charset="-128"/>
              </a:rPr>
              <a:t>www.ncbi.nlm.nih.gov</a:t>
            </a:r>
            <a:r>
              <a:rPr lang="en-GB" altLang="en-US" dirty="0">
                <a:latin typeface="Times" pitchFamily="2" charset="0"/>
                <a:ea typeface="ＭＳ Ｐゴシック" panose="020B0600070205080204" pitchFamily="34" charset="-128"/>
              </a:rPr>
              <a:t>/Structure/</a:t>
            </a:r>
            <a:r>
              <a:rPr lang="en-GB" altLang="en-US" dirty="0" err="1">
                <a:latin typeface="Times" pitchFamily="2" charset="0"/>
                <a:ea typeface="ＭＳ Ｐゴシック" panose="020B0600070205080204" pitchFamily="34" charset="-128"/>
              </a:rPr>
              <a:t>cdd</a:t>
            </a:r>
            <a:r>
              <a:rPr lang="en-GB" altLang="en-US" dirty="0">
                <a:latin typeface="Times" pitchFamily="2" charset="0"/>
                <a:ea typeface="ＭＳ Ｐゴシック" panose="020B0600070205080204" pitchFamily="34" charset="-128"/>
              </a:rPr>
              <a:t>/</a:t>
            </a:r>
            <a:r>
              <a:rPr lang="en-GB" altLang="en-US" dirty="0" err="1">
                <a:latin typeface="Times" pitchFamily="2" charset="0"/>
                <a:ea typeface="ＭＳ Ｐゴシック" panose="020B0600070205080204" pitchFamily="34" charset="-128"/>
              </a:rPr>
              <a:t>cddsrv.cgi?uid</a:t>
            </a:r>
            <a:r>
              <a:rPr lang="en-GB" altLang="en-US" dirty="0">
                <a:latin typeface="Times" pitchFamily="2" charset="0"/>
                <a:ea typeface="ＭＳ Ｐゴシック" panose="020B0600070205080204" pitchFamily="34" charset="-128"/>
              </a:rPr>
              <a:t>=cd00172</a:t>
            </a:r>
          </a:p>
          <a:p>
            <a:endParaRPr lang="en-GB" altLang="en-US" dirty="0">
              <a:latin typeface="Times" pitchFamily="2" charset="0"/>
              <a:ea typeface="ＭＳ Ｐゴシック" panose="020B0600070205080204" pitchFamily="34" charset="-128"/>
            </a:endParaRPr>
          </a:p>
          <a:p>
            <a:pPr marL="171450" indent="-171450">
              <a:buFont typeface="Wingdings" pitchFamily="2" charset="2"/>
              <a:buChar char="v"/>
            </a:pPr>
            <a:r>
              <a:rPr lang="en-US" altLang="zh-CN" dirty="0">
                <a:latin typeface="Times" pitchFamily="2" charset="0"/>
                <a:ea typeface="ＭＳ Ｐゴシック" panose="020B0600070205080204" pitchFamily="34" charset="-128"/>
              </a:rPr>
              <a:t>Similarity test == blond test </a:t>
            </a:r>
            <a:r>
              <a:rPr lang="en-US" altLang="zh-CN" dirty="0">
                <a:latin typeface="Times" pitchFamily="2" charset="0"/>
                <a:ea typeface="ＭＳ Ｐゴシック" panose="020B0600070205080204" pitchFamily="34" charset="-128"/>
                <a:sym typeface="Wingdings" pitchFamily="2" charset="2"/>
              </a:rPr>
              <a:t> to find what the relatives of  the genes</a:t>
            </a:r>
            <a:endParaRPr lang="en-GB" altLang="en-US" dirty="0">
              <a:latin typeface="Times" pitchFamily="2"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v"/>
            </a:pPr>
            <a:endParaRPr lang="en-US" dirty="0"/>
          </a:p>
        </p:txBody>
      </p:sp>
      <p:sp>
        <p:nvSpPr>
          <p:cNvPr id="4" name="Slide Number Placeholder 3"/>
          <p:cNvSpPr>
            <a:spLocks noGrp="1"/>
          </p:cNvSpPr>
          <p:nvPr>
            <p:ph type="sldNum" sz="quarter" idx="5"/>
          </p:nvPr>
        </p:nvSpPr>
        <p:spPr/>
        <p:txBody>
          <a:bodyPr/>
          <a:lstStyle/>
          <a:p>
            <a:pPr>
              <a:defRPr/>
            </a:pPr>
            <a:fld id="{D5801DAF-1547-1749-880A-F42D6299A361}" type="slidenum">
              <a:rPr lang="en-GB" altLang="en-US" smtClean="0"/>
              <a:pPr>
                <a:defRPr/>
              </a:pPr>
              <a:t>24</a:t>
            </a:fld>
            <a:endParaRPr lang="en-GB" altLang="en-US"/>
          </a:p>
        </p:txBody>
      </p:sp>
    </p:spTree>
    <p:extLst>
      <p:ext uri="{BB962C8B-B14F-4D97-AF65-F5344CB8AC3E}">
        <p14:creationId xmlns:p14="http://schemas.microsoft.com/office/powerpoint/2010/main" val="297406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EB8B57C1-51CF-118B-47FA-97272B1685DF}"/>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830CE866-CFBE-C306-74C6-0DE705C3FD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26C5D596-8848-34E6-BCE0-DDEFF5B678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FD0D8B43-B02B-6140-B40A-C1145CBED710}" type="slidenum">
              <a:rPr lang="en-GB" altLang="en-US" sz="1200" smtClean="0"/>
              <a:pPr/>
              <a:t>26</a:t>
            </a:fld>
            <a:endParaRPr lang="en-GB"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a:p>
        </p:txBody>
      </p:sp>
      <p:sp>
        <p:nvSpPr>
          <p:cNvPr id="4" name="Rectangle 4">
            <a:extLst>
              <a:ext uri="{FF2B5EF4-FFF2-40B4-BE49-F238E27FC236}">
                <a16:creationId xmlns:a16="http://schemas.microsoft.com/office/drawing/2014/main" id="{FD87113C-58EA-C6BA-DA52-BA8551D786A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C39739-FB1E-6E5C-F40F-3B7C226EB91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E92E14C-A716-F1A3-DBFC-8D8D1C5AB458}"/>
              </a:ext>
            </a:extLst>
          </p:cNvPr>
          <p:cNvSpPr>
            <a:spLocks noGrp="1" noChangeArrowheads="1"/>
          </p:cNvSpPr>
          <p:nvPr>
            <p:ph type="sldNum" sz="quarter" idx="12"/>
          </p:nvPr>
        </p:nvSpPr>
        <p:spPr>
          <a:ln/>
        </p:spPr>
        <p:txBody>
          <a:bodyPr/>
          <a:lstStyle>
            <a:lvl1pPr>
              <a:defRPr/>
            </a:lvl1pPr>
          </a:lstStyle>
          <a:p>
            <a:pPr>
              <a:defRPr/>
            </a:pPr>
            <a:fld id="{78DDDF9D-F529-944A-A5BE-32351CAA61CE}" type="slidenum">
              <a:rPr lang="en-US" altLang="en-US"/>
              <a:pPr>
                <a:defRPr/>
              </a:pPr>
              <a:t>‹#›</a:t>
            </a:fld>
            <a:endParaRPr lang="en-US" altLang="en-US"/>
          </a:p>
        </p:txBody>
      </p:sp>
    </p:spTree>
    <p:extLst>
      <p:ext uri="{BB962C8B-B14F-4D97-AF65-F5344CB8AC3E}">
        <p14:creationId xmlns:p14="http://schemas.microsoft.com/office/powerpoint/2010/main" val="142998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67799B18-2E92-8459-BEE9-B1ABF4322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AFAB879-E7C7-0454-9F92-E84D4C33CA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E74D4EB-B332-297A-DDFE-C9C60901255B}"/>
              </a:ext>
            </a:extLst>
          </p:cNvPr>
          <p:cNvSpPr>
            <a:spLocks noGrp="1" noChangeArrowheads="1"/>
          </p:cNvSpPr>
          <p:nvPr>
            <p:ph type="sldNum" sz="quarter" idx="12"/>
          </p:nvPr>
        </p:nvSpPr>
        <p:spPr>
          <a:ln/>
        </p:spPr>
        <p:txBody>
          <a:bodyPr/>
          <a:lstStyle>
            <a:lvl1pPr>
              <a:defRPr/>
            </a:lvl1pPr>
          </a:lstStyle>
          <a:p>
            <a:pPr>
              <a:defRPr/>
            </a:pPr>
            <a:fld id="{7D19FF7C-019D-F64B-8227-674AD151B836}" type="slidenum">
              <a:rPr lang="en-US" altLang="en-US"/>
              <a:pPr>
                <a:defRPr/>
              </a:pPr>
              <a:t>‹#›</a:t>
            </a:fld>
            <a:endParaRPr lang="en-US" altLang="en-US"/>
          </a:p>
        </p:txBody>
      </p:sp>
    </p:spTree>
    <p:extLst>
      <p:ext uri="{BB962C8B-B14F-4D97-AF65-F5344CB8AC3E}">
        <p14:creationId xmlns:p14="http://schemas.microsoft.com/office/powerpoint/2010/main" val="3550632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225DA480-F998-D6DB-15A2-44B0A802F27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D9DA5C8-0B4F-3723-5507-2A1BC8D5DA8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98CDBD5-FF39-7E75-A772-A59048E68C99}"/>
              </a:ext>
            </a:extLst>
          </p:cNvPr>
          <p:cNvSpPr>
            <a:spLocks noGrp="1" noChangeArrowheads="1"/>
          </p:cNvSpPr>
          <p:nvPr>
            <p:ph type="sldNum" sz="quarter" idx="12"/>
          </p:nvPr>
        </p:nvSpPr>
        <p:spPr>
          <a:ln/>
        </p:spPr>
        <p:txBody>
          <a:bodyPr/>
          <a:lstStyle>
            <a:lvl1pPr>
              <a:defRPr/>
            </a:lvl1pPr>
          </a:lstStyle>
          <a:p>
            <a:pPr>
              <a:defRPr/>
            </a:pPr>
            <a:fld id="{3D13B55A-0583-AB47-A323-A0A361D65BB6}" type="slidenum">
              <a:rPr lang="en-US" altLang="en-US"/>
              <a:pPr>
                <a:defRPr/>
              </a:pPr>
              <a:t>‹#›</a:t>
            </a:fld>
            <a:endParaRPr lang="en-US" altLang="en-US"/>
          </a:p>
        </p:txBody>
      </p:sp>
    </p:spTree>
    <p:extLst>
      <p:ext uri="{BB962C8B-B14F-4D97-AF65-F5344CB8AC3E}">
        <p14:creationId xmlns:p14="http://schemas.microsoft.com/office/powerpoint/2010/main" val="16636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703D1652-8550-81F0-4FEE-56AA922A11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46DEA83-D477-4C4D-DF0B-805A2D077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637F517-AD6E-73EC-E2AA-B67DC0E3D8D9}"/>
              </a:ext>
            </a:extLst>
          </p:cNvPr>
          <p:cNvSpPr>
            <a:spLocks noGrp="1" noChangeArrowheads="1"/>
          </p:cNvSpPr>
          <p:nvPr>
            <p:ph type="sldNum" sz="quarter" idx="12"/>
          </p:nvPr>
        </p:nvSpPr>
        <p:spPr>
          <a:ln/>
        </p:spPr>
        <p:txBody>
          <a:bodyPr/>
          <a:lstStyle>
            <a:lvl1pPr>
              <a:defRPr/>
            </a:lvl1pPr>
          </a:lstStyle>
          <a:p>
            <a:pPr>
              <a:defRPr/>
            </a:pPr>
            <a:fld id="{6CC2DD96-5277-B64C-AC5F-90235B630766}" type="slidenum">
              <a:rPr lang="en-US" altLang="en-US"/>
              <a:pPr>
                <a:defRPr/>
              </a:pPr>
              <a:t>‹#›</a:t>
            </a:fld>
            <a:endParaRPr lang="en-US" altLang="en-US"/>
          </a:p>
        </p:txBody>
      </p:sp>
    </p:spTree>
    <p:extLst>
      <p:ext uri="{BB962C8B-B14F-4D97-AF65-F5344CB8AC3E}">
        <p14:creationId xmlns:p14="http://schemas.microsoft.com/office/powerpoint/2010/main" val="31002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4">
            <a:extLst>
              <a:ext uri="{FF2B5EF4-FFF2-40B4-BE49-F238E27FC236}">
                <a16:creationId xmlns:a16="http://schemas.microsoft.com/office/drawing/2014/main" id="{3B52B4DC-BDD9-B101-BE27-7634EE8ACC1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84A1D9F-19CC-F000-5FCD-D30B78FE59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F2B2C9E-4BD9-142D-761C-76419107B970}"/>
              </a:ext>
            </a:extLst>
          </p:cNvPr>
          <p:cNvSpPr>
            <a:spLocks noGrp="1" noChangeArrowheads="1"/>
          </p:cNvSpPr>
          <p:nvPr>
            <p:ph type="sldNum" sz="quarter" idx="12"/>
          </p:nvPr>
        </p:nvSpPr>
        <p:spPr>
          <a:ln/>
        </p:spPr>
        <p:txBody>
          <a:bodyPr/>
          <a:lstStyle>
            <a:lvl1pPr>
              <a:defRPr/>
            </a:lvl1pPr>
          </a:lstStyle>
          <a:p>
            <a:pPr>
              <a:defRPr/>
            </a:pPr>
            <a:fld id="{70FEDFD9-1360-1C4A-AF7E-831F70138A02}" type="slidenum">
              <a:rPr lang="en-US" altLang="en-US"/>
              <a:pPr>
                <a:defRPr/>
              </a:pPr>
              <a:t>‹#›</a:t>
            </a:fld>
            <a:endParaRPr lang="en-US" altLang="en-US"/>
          </a:p>
        </p:txBody>
      </p:sp>
    </p:spTree>
    <p:extLst>
      <p:ext uri="{BB962C8B-B14F-4D97-AF65-F5344CB8AC3E}">
        <p14:creationId xmlns:p14="http://schemas.microsoft.com/office/powerpoint/2010/main" val="1667466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4">
            <a:extLst>
              <a:ext uri="{FF2B5EF4-FFF2-40B4-BE49-F238E27FC236}">
                <a16:creationId xmlns:a16="http://schemas.microsoft.com/office/drawing/2014/main" id="{499F7FEE-922B-6D15-9651-40939B01B04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CDB23B9-54F3-3B49-07C0-845E115AC9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011669-0310-9F47-2519-1894B5134B6F}"/>
              </a:ext>
            </a:extLst>
          </p:cNvPr>
          <p:cNvSpPr>
            <a:spLocks noGrp="1" noChangeArrowheads="1"/>
          </p:cNvSpPr>
          <p:nvPr>
            <p:ph type="sldNum" sz="quarter" idx="12"/>
          </p:nvPr>
        </p:nvSpPr>
        <p:spPr>
          <a:ln/>
        </p:spPr>
        <p:txBody>
          <a:bodyPr/>
          <a:lstStyle>
            <a:lvl1pPr>
              <a:defRPr/>
            </a:lvl1pPr>
          </a:lstStyle>
          <a:p>
            <a:pPr>
              <a:defRPr/>
            </a:pPr>
            <a:fld id="{4BB903B3-57A5-9F48-8F05-82B0316FFFAA}" type="slidenum">
              <a:rPr lang="en-US" altLang="en-US"/>
              <a:pPr>
                <a:defRPr/>
              </a:pPr>
              <a:t>‹#›</a:t>
            </a:fld>
            <a:endParaRPr lang="en-US" altLang="en-US"/>
          </a:p>
        </p:txBody>
      </p:sp>
    </p:spTree>
    <p:extLst>
      <p:ext uri="{BB962C8B-B14F-4D97-AF65-F5344CB8AC3E}">
        <p14:creationId xmlns:p14="http://schemas.microsoft.com/office/powerpoint/2010/main" val="904430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a:extLst>
              <a:ext uri="{FF2B5EF4-FFF2-40B4-BE49-F238E27FC236}">
                <a16:creationId xmlns:a16="http://schemas.microsoft.com/office/drawing/2014/main" id="{D5DD3FC6-01CD-7201-66EE-D8B01733519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E1A7A30-636A-68FD-EADB-BB1D4979AE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CA295ED-8FEB-0074-8F54-1DF9989EF599}"/>
              </a:ext>
            </a:extLst>
          </p:cNvPr>
          <p:cNvSpPr>
            <a:spLocks noGrp="1" noChangeArrowheads="1"/>
          </p:cNvSpPr>
          <p:nvPr>
            <p:ph type="sldNum" sz="quarter" idx="12"/>
          </p:nvPr>
        </p:nvSpPr>
        <p:spPr>
          <a:ln/>
        </p:spPr>
        <p:txBody>
          <a:bodyPr/>
          <a:lstStyle>
            <a:lvl1pPr>
              <a:defRPr/>
            </a:lvl1pPr>
          </a:lstStyle>
          <a:p>
            <a:pPr>
              <a:defRPr/>
            </a:pPr>
            <a:fld id="{629A1BDB-858B-F046-971B-D217BF784FD7}" type="slidenum">
              <a:rPr lang="en-US" altLang="en-US"/>
              <a:pPr>
                <a:defRPr/>
              </a:pPr>
              <a:t>‹#›</a:t>
            </a:fld>
            <a:endParaRPr lang="en-US" altLang="en-US"/>
          </a:p>
        </p:txBody>
      </p:sp>
    </p:spTree>
    <p:extLst>
      <p:ext uri="{BB962C8B-B14F-4D97-AF65-F5344CB8AC3E}">
        <p14:creationId xmlns:p14="http://schemas.microsoft.com/office/powerpoint/2010/main" val="2097591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4">
            <a:extLst>
              <a:ext uri="{FF2B5EF4-FFF2-40B4-BE49-F238E27FC236}">
                <a16:creationId xmlns:a16="http://schemas.microsoft.com/office/drawing/2014/main" id="{0B1279F4-0CD8-5051-425B-189C19E55CA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6FEF6A5-8EDD-7D31-4002-8B904311B3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0D7FC0D-8FA3-8754-7B21-BDFD12807F4D}"/>
              </a:ext>
            </a:extLst>
          </p:cNvPr>
          <p:cNvSpPr>
            <a:spLocks noGrp="1" noChangeArrowheads="1"/>
          </p:cNvSpPr>
          <p:nvPr>
            <p:ph type="sldNum" sz="quarter" idx="12"/>
          </p:nvPr>
        </p:nvSpPr>
        <p:spPr>
          <a:ln/>
        </p:spPr>
        <p:txBody>
          <a:bodyPr/>
          <a:lstStyle>
            <a:lvl1pPr>
              <a:defRPr/>
            </a:lvl1pPr>
          </a:lstStyle>
          <a:p>
            <a:pPr>
              <a:defRPr/>
            </a:pPr>
            <a:fld id="{B3549FC5-B743-E64F-A713-985C15B6391E}" type="slidenum">
              <a:rPr lang="en-US" altLang="en-US"/>
              <a:pPr>
                <a:defRPr/>
              </a:pPr>
              <a:t>‹#›</a:t>
            </a:fld>
            <a:endParaRPr lang="en-US" altLang="en-US"/>
          </a:p>
        </p:txBody>
      </p:sp>
    </p:spTree>
    <p:extLst>
      <p:ext uri="{BB962C8B-B14F-4D97-AF65-F5344CB8AC3E}">
        <p14:creationId xmlns:p14="http://schemas.microsoft.com/office/powerpoint/2010/main" val="4175282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558F4D3-F690-3435-7136-446285810B6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D77F33D-E30C-1FFD-274C-EDEABA14851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9FA9C5D-2EAB-6E42-A613-28A634B83FE9}"/>
              </a:ext>
            </a:extLst>
          </p:cNvPr>
          <p:cNvSpPr>
            <a:spLocks noGrp="1" noChangeArrowheads="1"/>
          </p:cNvSpPr>
          <p:nvPr>
            <p:ph type="sldNum" sz="quarter" idx="12"/>
          </p:nvPr>
        </p:nvSpPr>
        <p:spPr>
          <a:ln/>
        </p:spPr>
        <p:txBody>
          <a:bodyPr/>
          <a:lstStyle>
            <a:lvl1pPr>
              <a:defRPr/>
            </a:lvl1pPr>
          </a:lstStyle>
          <a:p>
            <a:pPr>
              <a:defRPr/>
            </a:pPr>
            <a:fld id="{FAE2765F-79D3-4349-ADFB-4881C79AB47F}" type="slidenum">
              <a:rPr lang="en-US" altLang="en-US"/>
              <a:pPr>
                <a:defRPr/>
              </a:pPr>
              <a:t>‹#›</a:t>
            </a:fld>
            <a:endParaRPr lang="en-US" altLang="en-US"/>
          </a:p>
        </p:txBody>
      </p:sp>
    </p:spTree>
    <p:extLst>
      <p:ext uri="{BB962C8B-B14F-4D97-AF65-F5344CB8AC3E}">
        <p14:creationId xmlns:p14="http://schemas.microsoft.com/office/powerpoint/2010/main" val="840628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26055E79-7214-EAF9-E154-245261FC88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A2D821B-728C-9E71-D41E-AD6E02C3F8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8ECB1F-84E6-DF11-4D77-9CE6FFF836E9}"/>
              </a:ext>
            </a:extLst>
          </p:cNvPr>
          <p:cNvSpPr>
            <a:spLocks noGrp="1" noChangeArrowheads="1"/>
          </p:cNvSpPr>
          <p:nvPr>
            <p:ph type="sldNum" sz="quarter" idx="12"/>
          </p:nvPr>
        </p:nvSpPr>
        <p:spPr>
          <a:ln/>
        </p:spPr>
        <p:txBody>
          <a:bodyPr/>
          <a:lstStyle>
            <a:lvl1pPr>
              <a:defRPr/>
            </a:lvl1pPr>
          </a:lstStyle>
          <a:p>
            <a:pPr>
              <a:defRPr/>
            </a:pPr>
            <a:fld id="{F6834D6E-EDB2-2B4A-9373-536788C24878}" type="slidenum">
              <a:rPr lang="en-US" altLang="en-US"/>
              <a:pPr>
                <a:defRPr/>
              </a:pPr>
              <a:t>‹#›</a:t>
            </a:fld>
            <a:endParaRPr lang="en-US" altLang="en-US"/>
          </a:p>
        </p:txBody>
      </p:sp>
    </p:spTree>
    <p:extLst>
      <p:ext uri="{BB962C8B-B14F-4D97-AF65-F5344CB8AC3E}">
        <p14:creationId xmlns:p14="http://schemas.microsoft.com/office/powerpoint/2010/main" val="53974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C501F97B-5247-97AD-F11C-7AA0E81BC26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B5137D-3950-0661-B182-C304D82910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A9D8B5F-6E4E-71F8-80C3-898549CB8C32}"/>
              </a:ext>
            </a:extLst>
          </p:cNvPr>
          <p:cNvSpPr>
            <a:spLocks noGrp="1" noChangeArrowheads="1"/>
          </p:cNvSpPr>
          <p:nvPr>
            <p:ph type="sldNum" sz="quarter" idx="12"/>
          </p:nvPr>
        </p:nvSpPr>
        <p:spPr>
          <a:ln/>
        </p:spPr>
        <p:txBody>
          <a:bodyPr/>
          <a:lstStyle>
            <a:lvl1pPr>
              <a:defRPr/>
            </a:lvl1pPr>
          </a:lstStyle>
          <a:p>
            <a:pPr>
              <a:defRPr/>
            </a:pPr>
            <a:fld id="{DB911173-03F0-544B-AE9E-B8ABCF356D24}" type="slidenum">
              <a:rPr lang="en-US" altLang="en-US"/>
              <a:pPr>
                <a:defRPr/>
              </a:pPr>
              <a:t>‹#›</a:t>
            </a:fld>
            <a:endParaRPr lang="en-US" altLang="en-US"/>
          </a:p>
        </p:txBody>
      </p:sp>
    </p:spTree>
    <p:extLst>
      <p:ext uri="{BB962C8B-B14F-4D97-AF65-F5344CB8AC3E}">
        <p14:creationId xmlns:p14="http://schemas.microsoft.com/office/powerpoint/2010/main" val="2589394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E1FCB02-C56A-AC97-9089-17A0FE8937C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8254E03-AB70-27D6-5562-7222190A7763}"/>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4D95653-D194-505D-58FD-03278E008351}"/>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7E422CE6-4CE7-9B2E-F30F-E6D9F9BD622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09A6F5BC-32C8-F7D5-6141-F63E4A590F38}"/>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3F760F9-D3EB-6442-B423-92C4E50004E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tristem@imperial"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4879E4-7DB0-3936-26AB-392D76E5AC9F}"/>
              </a:ext>
            </a:extLst>
          </p:cNvPr>
          <p:cNvSpPr txBox="1"/>
          <p:nvPr/>
        </p:nvSpPr>
        <p:spPr>
          <a:xfrm>
            <a:off x="1115616" y="548680"/>
            <a:ext cx="7776864" cy="1446550"/>
          </a:xfrm>
          <a:prstGeom prst="rect">
            <a:avLst/>
          </a:prstGeom>
          <a:noFill/>
        </p:spPr>
        <p:txBody>
          <a:bodyPr wrap="square">
            <a:spAutoFit/>
          </a:bodyPr>
          <a:lstStyle/>
          <a:p>
            <a:pPr>
              <a:spcBef>
                <a:spcPct val="0"/>
              </a:spcBef>
              <a:buFontTx/>
              <a:buNone/>
            </a:pPr>
            <a:r>
              <a:rPr lang="en-GB" altLang="en-US" sz="4400" dirty="0">
                <a:solidFill>
                  <a:srgbClr val="FF3300"/>
                </a:solidFill>
                <a:latin typeface="Arial" panose="020B0604020202020204" pitchFamily="34" charset="0"/>
              </a:rPr>
              <a:t>Welcome to Genomics and Bioinformatics week</a:t>
            </a:r>
          </a:p>
        </p:txBody>
      </p:sp>
      <p:sp>
        <p:nvSpPr>
          <p:cNvPr id="5" name="TextBox 4">
            <a:extLst>
              <a:ext uri="{FF2B5EF4-FFF2-40B4-BE49-F238E27FC236}">
                <a16:creationId xmlns:a16="http://schemas.microsoft.com/office/drawing/2014/main" id="{0E6EF3BE-FB60-7A90-E636-ECC3582E6627}"/>
              </a:ext>
            </a:extLst>
          </p:cNvPr>
          <p:cNvSpPr txBox="1"/>
          <p:nvPr/>
        </p:nvSpPr>
        <p:spPr>
          <a:xfrm>
            <a:off x="1125327" y="2348880"/>
            <a:ext cx="4572000" cy="1200329"/>
          </a:xfrm>
          <a:prstGeom prst="rect">
            <a:avLst/>
          </a:prstGeom>
          <a:noFill/>
        </p:spPr>
        <p:txBody>
          <a:bodyPr wrap="square">
            <a:spAutoFit/>
          </a:bodyPr>
          <a:lstStyle/>
          <a:p>
            <a:pPr>
              <a:spcBef>
                <a:spcPct val="0"/>
              </a:spcBef>
              <a:buFontTx/>
              <a:buNone/>
            </a:pPr>
            <a:r>
              <a:rPr lang="en-GB" altLang="en-US" sz="2400" dirty="0" err="1">
                <a:solidFill>
                  <a:srgbClr val="000000"/>
                </a:solidFill>
                <a:latin typeface="Arial" panose="020B0604020202020204" pitchFamily="34" charset="0"/>
              </a:rPr>
              <a:t>Dr.</a:t>
            </a:r>
            <a:r>
              <a:rPr lang="en-GB" altLang="en-US" sz="2400" dirty="0">
                <a:solidFill>
                  <a:srgbClr val="000000"/>
                </a:solidFill>
                <a:latin typeface="Arial" panose="020B0604020202020204" pitchFamily="34" charset="0"/>
              </a:rPr>
              <a:t> Mike </a:t>
            </a:r>
            <a:r>
              <a:rPr lang="en-GB" altLang="en-US" sz="2400" dirty="0" err="1">
                <a:solidFill>
                  <a:srgbClr val="000000"/>
                </a:solidFill>
                <a:latin typeface="Arial" panose="020B0604020202020204" pitchFamily="34" charset="0"/>
              </a:rPr>
              <a:t>Tristem</a:t>
            </a:r>
            <a:endParaRPr lang="en-GB" altLang="en-US" sz="2400" dirty="0">
              <a:solidFill>
                <a:srgbClr val="000000"/>
              </a:solidFill>
              <a:latin typeface="Arial" panose="020B0604020202020204" pitchFamily="34" charset="0"/>
            </a:endParaRPr>
          </a:p>
          <a:p>
            <a:pPr>
              <a:spcBef>
                <a:spcPct val="0"/>
              </a:spcBef>
              <a:buFontTx/>
              <a:buNone/>
            </a:pPr>
            <a:r>
              <a:rPr lang="en-GB" altLang="en-US" dirty="0" err="1">
                <a:solidFill>
                  <a:srgbClr val="000000"/>
                </a:solidFill>
                <a:latin typeface="Arial" panose="020B0604020202020204" pitchFamily="34" charset="0"/>
              </a:rPr>
              <a:t>Silwood</a:t>
            </a:r>
            <a:r>
              <a:rPr lang="en-GB" altLang="en-US" dirty="0">
                <a:solidFill>
                  <a:srgbClr val="000000"/>
                </a:solidFill>
                <a:latin typeface="Arial" panose="020B0604020202020204" pitchFamily="34" charset="0"/>
              </a:rPr>
              <a:t> Park</a:t>
            </a:r>
          </a:p>
          <a:p>
            <a:pPr>
              <a:spcBef>
                <a:spcPct val="0"/>
              </a:spcBef>
              <a:buFontTx/>
              <a:buNone/>
            </a:pPr>
            <a:r>
              <a:rPr lang="en-GB" altLang="en-US" sz="2400" dirty="0" err="1">
                <a:latin typeface="Arial" panose="020B0604020202020204" pitchFamily="34" charset="0"/>
                <a:hlinkClick r:id="rId2">
                  <a:extLst>
                    <a:ext uri="{A12FA001-AC4F-418D-AE19-62706E023703}">
                      <ahyp:hlinkClr xmlns:ahyp="http://schemas.microsoft.com/office/drawing/2018/hyperlinkcolor" val="tx"/>
                    </a:ext>
                  </a:extLst>
                </a:hlinkClick>
              </a:rPr>
              <a:t>m.tristem@imperial</a:t>
            </a:r>
            <a:r>
              <a:rPr lang="en-GB" altLang="en-US" dirty="0" err="1">
                <a:latin typeface="Arial" panose="020B0604020202020204" pitchFamily="34" charset="0"/>
              </a:rPr>
              <a:t>.ac.uk</a:t>
            </a:r>
            <a:endParaRPr lang="en-GB" altLang="en-US" sz="2400" dirty="0">
              <a:latin typeface="Arial" panose="020B0604020202020204" pitchFamily="34" charset="0"/>
            </a:endParaRPr>
          </a:p>
        </p:txBody>
      </p:sp>
    </p:spTree>
    <p:extLst>
      <p:ext uri="{BB962C8B-B14F-4D97-AF65-F5344CB8AC3E}">
        <p14:creationId xmlns:p14="http://schemas.microsoft.com/office/powerpoint/2010/main" val="3971626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descr="&#10;ch15f3.gif                                                     0004FB89Bill                           B191BFFC:">
            <a:extLst>
              <a:ext uri="{FF2B5EF4-FFF2-40B4-BE49-F238E27FC236}">
                <a16:creationId xmlns:a16="http://schemas.microsoft.com/office/drawing/2014/main" id="{C0F90406-9841-480C-8CB6-3B5B8A7A3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9138"/>
            <a:ext cx="82550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3">
            <a:extLst>
              <a:ext uri="{FF2B5EF4-FFF2-40B4-BE49-F238E27FC236}">
                <a16:creationId xmlns:a16="http://schemas.microsoft.com/office/drawing/2014/main" id="{D7B45C96-F3DE-ECA6-A30D-3B0054785A5B}"/>
              </a:ext>
            </a:extLst>
          </p:cNvPr>
          <p:cNvSpPr>
            <a:spLocks noChangeArrowheads="1"/>
          </p:cNvSpPr>
          <p:nvPr/>
        </p:nvSpPr>
        <p:spPr bwMode="auto">
          <a:xfrm>
            <a:off x="1217613" y="188913"/>
            <a:ext cx="723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0000"/>
                </a:solidFill>
                <a:latin typeface="Arial" panose="020B0604020202020204" pitchFamily="34" charset="0"/>
                <a:cs typeface="Arial" panose="020B0604020202020204" pitchFamily="34" charset="0"/>
              </a:rPr>
              <a:t>Evolution of the first coding RNA </a:t>
            </a:r>
          </a:p>
          <a:p>
            <a:pPr>
              <a:spcBef>
                <a:spcPct val="0"/>
              </a:spcBef>
              <a:buFontTx/>
              <a:buNone/>
            </a:pPr>
            <a:r>
              <a:rPr lang="en-GB" altLang="en-US" sz="3600">
                <a:solidFill>
                  <a:srgbClr val="FF0000"/>
                </a:solidFill>
                <a:latin typeface="Arial" panose="020B0604020202020204" pitchFamily="34" charset="0"/>
                <a:cs typeface="Arial" panose="020B0604020202020204" pitchFamily="34" charset="0"/>
              </a:rPr>
              <a:t>	     (inc. first proteins)</a:t>
            </a:r>
          </a:p>
        </p:txBody>
      </p:sp>
      <p:sp>
        <p:nvSpPr>
          <p:cNvPr id="23555" name="Rectangle 5">
            <a:extLst>
              <a:ext uri="{FF2B5EF4-FFF2-40B4-BE49-F238E27FC236}">
                <a16:creationId xmlns:a16="http://schemas.microsoft.com/office/drawing/2014/main" id="{DCB8960A-DCE5-49D0-D6BA-30727BB95750}"/>
              </a:ext>
            </a:extLst>
          </p:cNvPr>
          <p:cNvSpPr>
            <a:spLocks noChangeArrowheads="1"/>
          </p:cNvSpPr>
          <p:nvPr/>
        </p:nvSpPr>
        <p:spPr bwMode="auto">
          <a:xfrm>
            <a:off x="1017588" y="5022850"/>
            <a:ext cx="74390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ribozyme could have evolved to have a dual </a:t>
            </a:r>
          </a:p>
          <a:p>
            <a:pPr>
              <a:spcBef>
                <a:spcPct val="0"/>
              </a:spcBef>
              <a:buFontTx/>
              <a:buNone/>
            </a:pPr>
            <a:r>
              <a:rPr lang="en-GB" altLang="en-US" sz="2800">
                <a:solidFill>
                  <a:srgbClr val="000000"/>
                </a:solidFill>
                <a:latin typeface="Arial" panose="020B0604020202020204" pitchFamily="34" charset="0"/>
              </a:rPr>
              <a:t>catalytic and coding function </a:t>
            </a:r>
          </a:p>
          <a:p>
            <a:pPr>
              <a:spcBef>
                <a:spcPct val="0"/>
              </a:spcBef>
              <a:buFontTx/>
              <a:buNone/>
            </a:pPr>
            <a:r>
              <a:rPr lang="en-GB" altLang="en-US" sz="2800">
                <a:solidFill>
                  <a:srgbClr val="000000"/>
                </a:solidFill>
                <a:latin typeface="Arial" panose="020B0604020202020204" pitchFamily="34" charset="0"/>
              </a:rPr>
              <a:t>• ribozyme could have synthesized a coding </a:t>
            </a:r>
          </a:p>
          <a:p>
            <a:pPr>
              <a:spcBef>
                <a:spcPct val="0"/>
              </a:spcBef>
              <a:buFontTx/>
              <a:buNone/>
            </a:pPr>
            <a:r>
              <a:rPr lang="en-GB" altLang="en-US" sz="2800">
                <a:solidFill>
                  <a:srgbClr val="000000"/>
                </a:solidFill>
                <a:latin typeface="Arial" panose="020B0604020202020204" pitchFamily="34" charset="0"/>
              </a:rPr>
              <a:t>molecule</a:t>
            </a:r>
            <a:endParaRPr lang="en-GB" altLang="en-US" sz="2400">
              <a:solidFill>
                <a:srgbClr val="000000"/>
              </a:solidFill>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descr="&#10;ch6f15.gif                                                     0004FB89Bill                           B191BFFC:">
            <a:extLst>
              <a:ext uri="{FF2B5EF4-FFF2-40B4-BE49-F238E27FC236}">
                <a16:creationId xmlns:a16="http://schemas.microsoft.com/office/drawing/2014/main" id="{969FAEA4-68EF-CE1D-68B0-1056EB17F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3185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5">
            <a:extLst>
              <a:ext uri="{FF2B5EF4-FFF2-40B4-BE49-F238E27FC236}">
                <a16:creationId xmlns:a16="http://schemas.microsoft.com/office/drawing/2014/main" id="{EF768948-EF10-C686-D4EA-7EB0B1CCEAC2}"/>
              </a:ext>
            </a:extLst>
          </p:cNvPr>
          <p:cNvSpPr>
            <a:spLocks noChangeArrowheads="1"/>
          </p:cNvSpPr>
          <p:nvPr/>
        </p:nvSpPr>
        <p:spPr bwMode="auto">
          <a:xfrm>
            <a:off x="822102" y="5488096"/>
            <a:ext cx="758869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dirty="0">
                <a:solidFill>
                  <a:srgbClr val="000000"/>
                </a:solidFill>
                <a:latin typeface="Arial" panose="020B0604020202020204" pitchFamily="34" charset="0"/>
              </a:rPr>
              <a:t>• </a:t>
            </a:r>
            <a:r>
              <a:rPr lang="en-GB" altLang="en-US" sz="2800" dirty="0">
                <a:solidFill>
                  <a:srgbClr val="FF0000"/>
                </a:solidFill>
                <a:latin typeface="Arial" panose="020B0604020202020204" pitchFamily="34" charset="0"/>
              </a:rPr>
              <a:t>LUCA</a:t>
            </a:r>
            <a:r>
              <a:rPr lang="en-GB" altLang="en-US" sz="2800" dirty="0">
                <a:solidFill>
                  <a:srgbClr val="000000"/>
                </a:solidFill>
                <a:latin typeface="Arial" panose="020B0604020202020204" pitchFamily="34" charset="0"/>
              </a:rPr>
              <a:t>=last universal common ancestor. Probably had a DNA genome and a few hundred genes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F1144083-1163-E85A-79A4-4DA885D70C2E}"/>
              </a:ext>
            </a:extLst>
          </p:cNvPr>
          <p:cNvSpPr>
            <a:spLocks noChangeArrowheads="1"/>
          </p:cNvSpPr>
          <p:nvPr/>
        </p:nvSpPr>
        <p:spPr bwMode="auto">
          <a:xfrm>
            <a:off x="1563688" y="260350"/>
            <a:ext cx="6016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0000"/>
                </a:solidFill>
                <a:latin typeface="Arial" panose="020B0604020202020204" pitchFamily="34" charset="0"/>
                <a:cs typeface="Arial" panose="020B0604020202020204" pitchFamily="34" charset="0"/>
              </a:rPr>
              <a:t>‘Universal genes’ (summary)</a:t>
            </a:r>
          </a:p>
        </p:txBody>
      </p:sp>
      <p:sp>
        <p:nvSpPr>
          <p:cNvPr id="25602" name="Rectangle 3">
            <a:extLst>
              <a:ext uri="{FF2B5EF4-FFF2-40B4-BE49-F238E27FC236}">
                <a16:creationId xmlns:a16="http://schemas.microsoft.com/office/drawing/2014/main" id="{1484651D-111B-0F2B-0836-424558A22441}"/>
              </a:ext>
            </a:extLst>
          </p:cNvPr>
          <p:cNvSpPr>
            <a:spLocks noChangeArrowheads="1"/>
          </p:cNvSpPr>
          <p:nvPr/>
        </p:nvSpPr>
        <p:spPr bwMode="auto">
          <a:xfrm>
            <a:off x="539552" y="1124744"/>
            <a:ext cx="846137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400" dirty="0">
                <a:solidFill>
                  <a:srgbClr val="000000"/>
                </a:solidFill>
                <a:latin typeface="Arial" panose="020B0604020202020204" pitchFamily="34" charset="0"/>
                <a:cs typeface="Arial" panose="020B0604020202020204" pitchFamily="34" charset="0"/>
              </a:rPr>
              <a:t>• only around 100 genes are universally present in all organisms (not enough for ‘life’-that needs around 300 genes?). </a:t>
            </a:r>
          </a:p>
          <a:p>
            <a:pPr>
              <a:spcBef>
                <a:spcPct val="0"/>
              </a:spcBef>
              <a:buFontTx/>
              <a:buNone/>
            </a:pPr>
            <a:endParaRPr lang="en-GB" altLang="en-US" sz="2400" dirty="0">
              <a:solidFill>
                <a:srgbClr val="000000"/>
              </a:solidFill>
              <a:latin typeface="Arial" panose="020B0604020202020204" pitchFamily="34" charset="0"/>
              <a:cs typeface="Arial" panose="020B0604020202020204" pitchFamily="34" charset="0"/>
            </a:endParaRPr>
          </a:p>
          <a:p>
            <a:pPr>
              <a:spcBef>
                <a:spcPct val="0"/>
              </a:spcBef>
              <a:buFontTx/>
              <a:buNone/>
            </a:pPr>
            <a:r>
              <a:rPr lang="en-GB" altLang="en-US" sz="2400" dirty="0">
                <a:solidFill>
                  <a:srgbClr val="000000"/>
                </a:solidFill>
                <a:latin typeface="Arial" panose="020B0604020202020204" pitchFamily="34" charset="0"/>
                <a:cs typeface="Arial" panose="020B0604020202020204" pitchFamily="34" charset="0"/>
              </a:rPr>
              <a:t>• these genes are functionally skewed (TCA cycle, transcription and translation machinery)</a:t>
            </a:r>
          </a:p>
          <a:p>
            <a:pPr>
              <a:spcBef>
                <a:spcPct val="0"/>
              </a:spcBef>
              <a:buFontTx/>
              <a:buNone/>
            </a:pPr>
            <a:endParaRPr lang="en-GB" altLang="en-US" sz="2400" dirty="0">
              <a:solidFill>
                <a:srgbClr val="000000"/>
              </a:solidFill>
              <a:latin typeface="Arial" panose="020B0604020202020204" pitchFamily="34" charset="0"/>
              <a:cs typeface="Arial" panose="020B0604020202020204" pitchFamily="34" charset="0"/>
            </a:endParaRPr>
          </a:p>
          <a:p>
            <a:pPr>
              <a:spcBef>
                <a:spcPct val="0"/>
              </a:spcBef>
              <a:buFontTx/>
              <a:buNone/>
            </a:pPr>
            <a:r>
              <a:rPr lang="en-GB" altLang="en-US" sz="2400" dirty="0">
                <a:solidFill>
                  <a:srgbClr val="000000"/>
                </a:solidFill>
                <a:latin typeface="Arial" panose="020B0604020202020204" pitchFamily="34" charset="0"/>
                <a:cs typeface="Arial" panose="020B0604020202020204" pitchFamily="34" charset="0"/>
              </a:rPr>
              <a:t>• thus many, original ‘LUCA’ genes </a:t>
            </a:r>
            <a:r>
              <a:rPr lang="en-GB" altLang="en-US" sz="2400" dirty="0">
                <a:solidFill>
                  <a:srgbClr val="FF0000"/>
                </a:solidFill>
                <a:latin typeface="Arial" panose="020B0604020202020204" pitchFamily="34" charset="0"/>
                <a:cs typeface="Arial" panose="020B0604020202020204" pitchFamily="34" charset="0"/>
              </a:rPr>
              <a:t>must</a:t>
            </a:r>
            <a:r>
              <a:rPr lang="en-GB" altLang="en-US" sz="2400" dirty="0">
                <a:solidFill>
                  <a:srgbClr val="000000"/>
                </a:solidFill>
                <a:latin typeface="Arial" panose="020B0604020202020204" pitchFamily="34" charset="0"/>
                <a:cs typeface="Arial" panose="020B0604020202020204" pitchFamily="34" charset="0"/>
              </a:rPr>
              <a:t> have </a:t>
            </a:r>
          </a:p>
          <a:p>
            <a:pPr>
              <a:spcBef>
                <a:spcPct val="0"/>
              </a:spcBef>
              <a:buFontTx/>
              <a:buNone/>
            </a:pPr>
            <a:r>
              <a:rPr lang="en-GB" altLang="en-US" sz="2400" dirty="0">
                <a:solidFill>
                  <a:srgbClr val="000000"/>
                </a:solidFill>
                <a:latin typeface="Arial" panose="020B0604020202020204" pitchFamily="34" charset="0"/>
                <a:cs typeface="Arial" panose="020B0604020202020204" pitchFamily="34" charset="0"/>
              </a:rPr>
              <a:t>been lost from many organisms-to be replaced by other (non-homologous) genes with similar functions?</a:t>
            </a:r>
          </a:p>
          <a:p>
            <a:pPr>
              <a:spcBef>
                <a:spcPct val="0"/>
              </a:spcBef>
              <a:buFontTx/>
              <a:buNone/>
            </a:pPr>
            <a:endParaRPr lang="en-GB" altLang="en-US" sz="2400" dirty="0">
              <a:solidFill>
                <a:srgbClr val="000000"/>
              </a:solidFill>
              <a:latin typeface="Arial" panose="020B0604020202020204" pitchFamily="34" charset="0"/>
              <a:cs typeface="Arial" panose="020B0604020202020204" pitchFamily="34" charset="0"/>
            </a:endParaRPr>
          </a:p>
          <a:p>
            <a:pPr>
              <a:spcBef>
                <a:spcPct val="0"/>
              </a:spcBef>
              <a:buFontTx/>
              <a:buNone/>
            </a:pPr>
            <a:r>
              <a:rPr lang="en-GB" altLang="en-US" sz="2400" dirty="0">
                <a:solidFill>
                  <a:srgbClr val="000000"/>
                </a:solidFill>
                <a:latin typeface="Arial" panose="020B0604020202020204" pitchFamily="34" charset="0"/>
                <a:cs typeface="Arial" panose="020B0604020202020204" pitchFamily="34" charset="0"/>
              </a:rPr>
              <a:t>• there is therefore constant </a:t>
            </a:r>
            <a:r>
              <a:rPr lang="en-GB" altLang="en-US" sz="2400" dirty="0">
                <a:solidFill>
                  <a:srgbClr val="FF0000"/>
                </a:solidFill>
                <a:latin typeface="Arial" panose="020B0604020202020204" pitchFamily="34" charset="0"/>
                <a:cs typeface="Arial" panose="020B0604020202020204" pitchFamily="34" charset="0"/>
              </a:rPr>
              <a:t>turnover</a:t>
            </a:r>
            <a:r>
              <a:rPr lang="en-GB" altLang="en-US" sz="2400" dirty="0">
                <a:solidFill>
                  <a:srgbClr val="000000"/>
                </a:solidFill>
                <a:latin typeface="Arial" panose="020B0604020202020204" pitchFamily="34" charset="0"/>
                <a:cs typeface="Arial" panose="020B0604020202020204" pitchFamily="34" charset="0"/>
              </a:rPr>
              <a:t> of genes and evolution of new genes in ‘bursts’ (</a:t>
            </a:r>
            <a:r>
              <a:rPr lang="en-GB" altLang="en-US" sz="2400" dirty="0" err="1">
                <a:solidFill>
                  <a:srgbClr val="000000"/>
                </a:solidFill>
                <a:latin typeface="Arial" panose="020B0604020202020204" pitchFamily="34" charset="0"/>
                <a:cs typeface="Arial" panose="020B0604020202020204" pitchFamily="34" charset="0"/>
              </a:rPr>
              <a:t>e.g</a:t>
            </a:r>
            <a:r>
              <a:rPr lang="en-GB" altLang="en-US" sz="2400" dirty="0">
                <a:solidFill>
                  <a:srgbClr val="000000"/>
                </a:solidFill>
                <a:latin typeface="Arial" panose="020B0604020202020204" pitchFamily="34" charset="0"/>
                <a:cs typeface="Arial" panose="020B0604020202020204" pitchFamily="34" charset="0"/>
              </a:rPr>
              <a:t> via genome duplication) or more slowly with others being lost (see later in lectures </a:t>
            </a:r>
            <a:r>
              <a:rPr lang="en-GB" altLang="en-US" sz="2400" dirty="0" err="1">
                <a:solidFill>
                  <a:srgbClr val="000000"/>
                </a:solidFill>
                <a:latin typeface="Arial" panose="020B0604020202020204" pitchFamily="34" charset="0"/>
                <a:cs typeface="Arial" panose="020B0604020202020204" pitchFamily="34" charset="0"/>
              </a:rPr>
              <a:t>e.g</a:t>
            </a:r>
            <a:r>
              <a:rPr lang="en-GB" altLang="en-US" sz="2400" dirty="0">
                <a:solidFill>
                  <a:srgbClr val="000000"/>
                </a:solidFill>
                <a:latin typeface="Arial" panose="020B0604020202020204" pitchFamily="34" charset="0"/>
                <a:cs typeface="Arial" panose="020B0604020202020204" pitchFamily="34" charset="0"/>
              </a:rPr>
              <a:t> </a:t>
            </a:r>
            <a:r>
              <a:rPr lang="en-GB" altLang="en-US" sz="2400" dirty="0" err="1">
                <a:solidFill>
                  <a:srgbClr val="000000"/>
                </a:solidFill>
                <a:latin typeface="Arial" panose="020B0604020202020204" pitchFamily="34" charset="0"/>
                <a:cs typeface="Arial" panose="020B0604020202020204" pitchFamily="34" charset="0"/>
              </a:rPr>
              <a:t>Syncytin</a:t>
            </a:r>
            <a:r>
              <a:rPr lang="en-GB" altLang="en-US" sz="2400" dirty="0">
                <a:solidFill>
                  <a:srgbClr val="000000"/>
                </a:solidFill>
                <a:latin typeface="Arial" panose="020B0604020202020204" pitchFamily="34" charset="0"/>
                <a:cs typeface="Arial" panose="020B060402020202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92896366-9851-922B-A3DE-20F5E6420283}"/>
              </a:ext>
            </a:extLst>
          </p:cNvPr>
          <p:cNvSpPr>
            <a:spLocks noChangeArrowheads="1"/>
          </p:cNvSpPr>
          <p:nvPr/>
        </p:nvSpPr>
        <p:spPr bwMode="auto">
          <a:xfrm>
            <a:off x="1544638" y="260350"/>
            <a:ext cx="64277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0000"/>
                </a:solidFill>
                <a:latin typeface="Arial" panose="020B0604020202020204" pitchFamily="34" charset="0"/>
                <a:cs typeface="Arial" panose="020B0604020202020204" pitchFamily="34" charset="0"/>
              </a:rPr>
              <a:t>‘COGs’ in three domains of life</a:t>
            </a:r>
          </a:p>
        </p:txBody>
      </p:sp>
      <p:sp>
        <p:nvSpPr>
          <p:cNvPr id="26626" name="Rectangle 3">
            <a:extLst>
              <a:ext uri="{FF2B5EF4-FFF2-40B4-BE49-F238E27FC236}">
                <a16:creationId xmlns:a16="http://schemas.microsoft.com/office/drawing/2014/main" id="{C8817A12-8849-49EF-B2A9-A246AFEDCF41}"/>
              </a:ext>
            </a:extLst>
          </p:cNvPr>
          <p:cNvSpPr>
            <a:spLocks noChangeArrowheads="1"/>
          </p:cNvSpPr>
          <p:nvPr/>
        </p:nvSpPr>
        <p:spPr bwMode="auto">
          <a:xfrm>
            <a:off x="1547813" y="1125538"/>
            <a:ext cx="7416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a subset of these COGs probably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represents the minimum LUCA  genome</a:t>
            </a:r>
          </a:p>
        </p:txBody>
      </p:sp>
      <p:pic>
        <p:nvPicPr>
          <p:cNvPr id="26627" name="Picture 5" descr="&#9;ch6f1.gif                                                      0004FB89Bill                           B191BFFC:">
            <a:extLst>
              <a:ext uri="{FF2B5EF4-FFF2-40B4-BE49-F238E27FC236}">
                <a16:creationId xmlns:a16="http://schemas.microsoft.com/office/drawing/2014/main" id="{4926AA3F-CF13-F7FA-B532-5ECC2C8D2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163763"/>
            <a:ext cx="36830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2" descr="Diagram&#10;&#10;Description automatically generated">
            <a:extLst>
              <a:ext uri="{FF2B5EF4-FFF2-40B4-BE49-F238E27FC236}">
                <a16:creationId xmlns:a16="http://schemas.microsoft.com/office/drawing/2014/main" id="{D2E5DA3C-E95F-BA5A-17C1-22A315992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325" y="2416175"/>
            <a:ext cx="383222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3">
            <a:extLst>
              <a:ext uri="{FF2B5EF4-FFF2-40B4-BE49-F238E27FC236}">
                <a16:creationId xmlns:a16="http://schemas.microsoft.com/office/drawing/2014/main" id="{AE1C7A98-6E00-E3DA-A410-D4D18E54996E}"/>
              </a:ext>
            </a:extLst>
          </p:cNvPr>
          <p:cNvSpPr>
            <a:spLocks noChangeArrowheads="1"/>
          </p:cNvSpPr>
          <p:nvPr/>
        </p:nvSpPr>
        <p:spPr bwMode="auto">
          <a:xfrm>
            <a:off x="3132138" y="4778375"/>
            <a:ext cx="601186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400">
                <a:solidFill>
                  <a:srgbClr val="000000"/>
                </a:solidFill>
                <a:latin typeface="Arial" panose="020B0604020202020204" pitchFamily="34" charset="0"/>
                <a:cs typeface="Arial" panose="020B0604020202020204" pitchFamily="34" charset="0"/>
              </a:rPr>
              <a:t>• if Archaea and Eukarya are monophyletic then how is it that 1087 COGs are shared between Bacteria and Archaea, whereas only 111 are shared between Archaea and Eukaryotes? Are COGs=genes mobile?  </a:t>
            </a:r>
            <a:endParaRPr lang="en-US" altLang="en-US" sz="240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34961E52-E8DF-11CA-E03B-3530DAD6D839}"/>
              </a:ext>
            </a:extLst>
          </p:cNvPr>
          <p:cNvSpPr>
            <a:spLocks noChangeArrowheads="1"/>
          </p:cNvSpPr>
          <p:nvPr/>
        </p:nvSpPr>
        <p:spPr bwMode="auto">
          <a:xfrm>
            <a:off x="5105400" y="990600"/>
            <a:ext cx="323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AU" altLang="en-US" sz="3600">
                <a:solidFill>
                  <a:srgbClr val="FF0000"/>
                </a:solidFill>
                <a:latin typeface="Arial" panose="020B0604020202020204" pitchFamily="34" charset="0"/>
              </a:rPr>
              <a:t>Gene numbers</a:t>
            </a:r>
          </a:p>
        </p:txBody>
      </p:sp>
      <p:pic>
        <p:nvPicPr>
          <p:cNvPr id="28674" name="Picture 3">
            <a:extLst>
              <a:ext uri="{FF2B5EF4-FFF2-40B4-BE49-F238E27FC236}">
                <a16:creationId xmlns:a16="http://schemas.microsoft.com/office/drawing/2014/main" id="{55415DDB-8C94-A743-21D7-1CD0817AC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372745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a:extLst>
              <a:ext uri="{FF2B5EF4-FFF2-40B4-BE49-F238E27FC236}">
                <a16:creationId xmlns:a16="http://schemas.microsoft.com/office/drawing/2014/main" id="{E008BBA4-5C6D-92A1-7D60-CE3F5C9AB0B7}"/>
              </a:ext>
            </a:extLst>
          </p:cNvPr>
          <p:cNvSpPr>
            <a:spLocks noChangeArrowheads="1"/>
          </p:cNvSpPr>
          <p:nvPr/>
        </p:nvSpPr>
        <p:spPr bwMode="auto">
          <a:xfrm>
            <a:off x="4572000" y="2205038"/>
            <a:ext cx="43211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What is wrong with the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table?</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It is a table published around 20 years ago-before the huma genome had been sequenced….</a:t>
            </a:r>
            <a:endParaRPr lang="en-US" altLang="en-US" sz="2800">
              <a:solidFill>
                <a:srgbClr val="000000"/>
              </a:solidFill>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a:extLst>
              <a:ext uri="{FF2B5EF4-FFF2-40B4-BE49-F238E27FC236}">
                <a16:creationId xmlns:a16="http://schemas.microsoft.com/office/drawing/2014/main" id="{ED5F82D4-CBA8-A929-EFC0-B14BC4FE81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
            <a:ext cx="55197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Rectangle 2">
            <a:extLst>
              <a:ext uri="{FF2B5EF4-FFF2-40B4-BE49-F238E27FC236}">
                <a16:creationId xmlns:a16="http://schemas.microsoft.com/office/drawing/2014/main" id="{BE952906-8CC9-03AC-A4CB-2F17B0AFA6C8}"/>
              </a:ext>
            </a:extLst>
          </p:cNvPr>
          <p:cNvSpPr>
            <a:spLocks noChangeArrowheads="1"/>
          </p:cNvSpPr>
          <p:nvPr/>
        </p:nvSpPr>
        <p:spPr bwMode="auto">
          <a:xfrm>
            <a:off x="5795963" y="314325"/>
            <a:ext cx="28194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400" dirty="0">
                <a:solidFill>
                  <a:srgbClr val="000000"/>
                </a:solidFill>
                <a:latin typeface="Arial" panose="020B0604020202020204" pitchFamily="34" charset="0"/>
              </a:rPr>
              <a:t>Modern estimates of protein coding gene numbers (about 2 years ago)</a:t>
            </a:r>
          </a:p>
          <a:p>
            <a:pPr>
              <a:spcBef>
                <a:spcPct val="0"/>
              </a:spcBef>
              <a:buFontTx/>
              <a:buNone/>
            </a:pPr>
            <a:endParaRPr lang="en-GB" altLang="en-US" sz="2400" dirty="0">
              <a:solidFill>
                <a:srgbClr val="000000"/>
              </a:solidFill>
              <a:latin typeface="Arial" panose="020B0604020202020204" pitchFamily="34" charset="0"/>
            </a:endParaRPr>
          </a:p>
          <a:p>
            <a:pPr>
              <a:spcBef>
                <a:spcPct val="0"/>
              </a:spcBef>
              <a:buFontTx/>
              <a:buNone/>
            </a:pPr>
            <a:r>
              <a:rPr lang="en-GB" altLang="en-US" sz="2400" dirty="0">
                <a:solidFill>
                  <a:srgbClr val="000000"/>
                </a:solidFill>
                <a:latin typeface="Arial" panose="020B0604020202020204" pitchFamily="34" charset="0"/>
              </a:rPr>
              <a:t>Latest estimates in humans:</a:t>
            </a:r>
          </a:p>
          <a:p>
            <a:pPr>
              <a:spcBef>
                <a:spcPct val="0"/>
              </a:spcBef>
              <a:buFontTx/>
              <a:buNone/>
            </a:pPr>
            <a:r>
              <a:rPr lang="en-GB" altLang="en-US" sz="2400" dirty="0">
                <a:solidFill>
                  <a:srgbClr val="000000"/>
                </a:solidFill>
                <a:latin typeface="Arial" panose="020B0604020202020204" pitchFamily="34" charset="0"/>
              </a:rPr>
              <a:t>Genes 21300 (still changing!)</a:t>
            </a:r>
          </a:p>
          <a:p>
            <a:pPr>
              <a:spcBef>
                <a:spcPct val="0"/>
              </a:spcBef>
              <a:buFontTx/>
              <a:buNone/>
            </a:pPr>
            <a:endParaRPr lang="en-GB" altLang="en-US" sz="2400" dirty="0">
              <a:solidFill>
                <a:srgbClr val="000000"/>
              </a:solidFill>
              <a:latin typeface="Arial" panose="020B0604020202020204" pitchFamily="34" charset="0"/>
            </a:endParaRPr>
          </a:p>
          <a:p>
            <a:pPr>
              <a:spcBef>
                <a:spcPct val="0"/>
              </a:spcBef>
              <a:buFontTx/>
              <a:buNone/>
            </a:pPr>
            <a:r>
              <a:rPr lang="en-GB" altLang="en-US" sz="2400" dirty="0">
                <a:solidFill>
                  <a:srgbClr val="000000"/>
                </a:solidFill>
                <a:latin typeface="Arial" panose="020B0604020202020204" pitchFamily="34" charset="0"/>
              </a:rPr>
              <a:t>Pseudogenes 15,000 (more later)</a:t>
            </a:r>
          </a:p>
          <a:p>
            <a:pPr>
              <a:spcBef>
                <a:spcPct val="0"/>
              </a:spcBef>
              <a:buFontTx/>
              <a:buNone/>
            </a:pPr>
            <a:endParaRPr lang="en-US" altLang="en-US" sz="2400" dirty="0">
              <a:solidFill>
                <a:srgbClr val="000000"/>
              </a:solidFill>
              <a:latin typeface="Arial" panose="020B0604020202020204" pitchFamily="34" charset="0"/>
            </a:endParaRPr>
          </a:p>
          <a:p>
            <a:pPr>
              <a:spcBef>
                <a:spcPct val="0"/>
              </a:spcBef>
              <a:buFontTx/>
              <a:buNone/>
            </a:pPr>
            <a:r>
              <a:rPr lang="en-US" altLang="en-US" sz="2400" dirty="0" err="1">
                <a:solidFill>
                  <a:srgbClr val="000000"/>
                </a:solidFill>
                <a:latin typeface="Arial" panose="020B0604020202020204" pitchFamily="34" charset="0"/>
              </a:rPr>
              <a:t>Hexaploid</a:t>
            </a:r>
            <a:r>
              <a:rPr lang="en-US" altLang="en-US" sz="2400" dirty="0">
                <a:solidFill>
                  <a:srgbClr val="000000"/>
                </a:solidFill>
                <a:latin typeface="Arial" panose="020B0604020202020204" pitchFamily="34" charset="0"/>
              </a:rPr>
              <a:t>-more in a later lecture</a:t>
            </a:r>
            <a:endParaRPr lang="en-GB" altLang="en-US" sz="2400" dirty="0">
              <a:solidFill>
                <a:srgbClr val="000000"/>
              </a:solidFill>
              <a:latin typeface="Arial" panose="020B0604020202020204" pitchFamily="34" charset="0"/>
            </a:endParaRPr>
          </a:p>
        </p:txBody>
      </p:sp>
      <p:sp>
        <p:nvSpPr>
          <p:cNvPr id="29699" name="Rectangle 4">
            <a:extLst>
              <a:ext uri="{FF2B5EF4-FFF2-40B4-BE49-F238E27FC236}">
                <a16:creationId xmlns:a16="http://schemas.microsoft.com/office/drawing/2014/main" id="{F1AE160B-BC9B-2586-B46E-14CC3B4528CA}"/>
              </a:ext>
            </a:extLst>
          </p:cNvPr>
          <p:cNvSpPr>
            <a:spLocks noChangeArrowheads="1"/>
          </p:cNvSpPr>
          <p:nvPr/>
        </p:nvSpPr>
        <p:spPr bwMode="auto">
          <a:xfrm>
            <a:off x="457200" y="6027738"/>
            <a:ext cx="5943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1800" dirty="0">
                <a:solidFill>
                  <a:srgbClr val="000000"/>
                </a:solidFill>
                <a:latin typeface="Arial" panose="020B0604020202020204" pitchFamily="34" charset="0"/>
                <a:cs typeface="Arial" panose="020B0604020202020204" pitchFamily="34" charset="0"/>
              </a:rPr>
              <a:t>http://</a:t>
            </a:r>
            <a:r>
              <a:rPr lang="en-US" altLang="en-US" sz="1800" dirty="0" err="1">
                <a:solidFill>
                  <a:srgbClr val="000000"/>
                </a:solidFill>
                <a:latin typeface="Arial" panose="020B0604020202020204" pitchFamily="34" charset="0"/>
                <a:cs typeface="Arial" panose="020B0604020202020204" pitchFamily="34" charset="0"/>
              </a:rPr>
              <a:t>book.bionumbers.org</a:t>
            </a:r>
            <a:r>
              <a:rPr lang="en-US" altLang="en-US" sz="1800" dirty="0">
                <a:solidFill>
                  <a:srgbClr val="000000"/>
                </a:solidFill>
                <a:latin typeface="Arial" panose="020B0604020202020204" pitchFamily="34" charset="0"/>
                <a:cs typeface="Arial" panose="020B0604020202020204" pitchFamily="34" charset="0"/>
              </a:rPr>
              <a:t>/how-many-genes-are-in-a-genome/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B4EBD7BE-5E17-8AC3-621D-D2B998734373}"/>
              </a:ext>
            </a:extLst>
          </p:cNvPr>
          <p:cNvSpPr>
            <a:spLocks noChangeArrowheads="1"/>
          </p:cNvSpPr>
          <p:nvPr/>
        </p:nvSpPr>
        <p:spPr bwMode="auto">
          <a:xfrm>
            <a:off x="1143000" y="533400"/>
            <a:ext cx="7143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3300"/>
                </a:solidFill>
                <a:latin typeface="Arial" panose="020B0604020202020204" pitchFamily="34" charset="0"/>
              </a:rPr>
              <a:t>Essential and non-essential genes</a:t>
            </a:r>
            <a:endParaRPr lang="en-GB" altLang="en-US" sz="2400">
              <a:solidFill>
                <a:srgbClr val="000000"/>
              </a:solidFill>
              <a:latin typeface="Arial" panose="020B0604020202020204" pitchFamily="34" charset="0"/>
            </a:endParaRPr>
          </a:p>
        </p:txBody>
      </p:sp>
      <p:pic>
        <p:nvPicPr>
          <p:cNvPr id="31746" name="Picture 3">
            <a:extLst>
              <a:ext uri="{FF2B5EF4-FFF2-40B4-BE49-F238E27FC236}">
                <a16:creationId xmlns:a16="http://schemas.microsoft.com/office/drawing/2014/main" id="{928DDEC2-EEEC-C419-A433-4931E68A4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86106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4">
            <a:extLst>
              <a:ext uri="{FF2B5EF4-FFF2-40B4-BE49-F238E27FC236}">
                <a16:creationId xmlns:a16="http://schemas.microsoft.com/office/drawing/2014/main" id="{074519AE-BBD2-E3F6-5F42-8A558D3084CA}"/>
              </a:ext>
            </a:extLst>
          </p:cNvPr>
          <p:cNvSpPr>
            <a:spLocks noChangeArrowheads="1"/>
          </p:cNvSpPr>
          <p:nvPr/>
        </p:nvSpPr>
        <p:spPr bwMode="auto">
          <a:xfrm>
            <a:off x="685800" y="4191000"/>
            <a:ext cx="76263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not all genes are essential</a:t>
            </a:r>
          </a:p>
          <a:p>
            <a:pPr>
              <a:spcBef>
                <a:spcPct val="0"/>
              </a:spcBef>
              <a:buFontTx/>
              <a:buNone/>
            </a:pPr>
            <a:r>
              <a:rPr lang="en-GB" altLang="en-US" sz="2800">
                <a:solidFill>
                  <a:srgbClr val="000000"/>
                </a:solidFill>
                <a:latin typeface="Arial" panose="020B0604020202020204" pitchFamily="34" charset="0"/>
              </a:rPr>
              <a:t>• disruption analysis using yeast suggests that </a:t>
            </a:r>
          </a:p>
          <a:p>
            <a:pPr>
              <a:spcBef>
                <a:spcPct val="0"/>
              </a:spcBef>
              <a:buFontTx/>
              <a:buNone/>
            </a:pPr>
            <a:r>
              <a:rPr lang="en-GB" altLang="en-US" sz="2800">
                <a:solidFill>
                  <a:srgbClr val="000000"/>
                </a:solidFill>
                <a:latin typeface="Arial" panose="020B0604020202020204" pitchFamily="34" charset="0"/>
              </a:rPr>
              <a:t>40% of genes have no phenotype</a:t>
            </a:r>
          </a:p>
          <a:p>
            <a:pPr>
              <a:spcBef>
                <a:spcPct val="0"/>
              </a:spcBef>
              <a:buFontTx/>
              <a:buNone/>
            </a:pPr>
            <a:endParaRPr lang="en-GB" altLang="en-US" sz="2000">
              <a:solidFill>
                <a:srgbClr val="000000"/>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EAD530F6-B6A6-5AEC-6ABC-C29A26C6FD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87388"/>
            <a:ext cx="47117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2">
            <a:extLst>
              <a:ext uri="{FF2B5EF4-FFF2-40B4-BE49-F238E27FC236}">
                <a16:creationId xmlns:a16="http://schemas.microsoft.com/office/drawing/2014/main" id="{ABF2EF38-60BC-A7EA-6DC1-DE433A90AEC8}"/>
              </a:ext>
            </a:extLst>
          </p:cNvPr>
          <p:cNvSpPr>
            <a:spLocks noChangeArrowheads="1"/>
          </p:cNvSpPr>
          <p:nvPr/>
        </p:nvSpPr>
        <p:spPr bwMode="auto">
          <a:xfrm>
            <a:off x="5220072" y="1124744"/>
            <a:ext cx="3581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AU" altLang="en-US" sz="2800" dirty="0">
                <a:solidFill>
                  <a:srgbClr val="000000"/>
                </a:solidFill>
                <a:latin typeface="Arial" panose="020B0604020202020204" pitchFamily="34" charset="0"/>
              </a:rPr>
              <a:t>Genomic organisation of a typical eukaryotic genome</a:t>
            </a:r>
          </a:p>
          <a:p>
            <a:pPr>
              <a:spcBef>
                <a:spcPct val="0"/>
              </a:spcBef>
              <a:buFontTx/>
              <a:buNone/>
            </a:pPr>
            <a:endParaRPr lang="en-AU" altLang="en-US" sz="2800" dirty="0">
              <a:solidFill>
                <a:srgbClr val="000000"/>
              </a:solidFill>
              <a:latin typeface="Arial" panose="020B0604020202020204" pitchFamily="34" charset="0"/>
            </a:endParaRPr>
          </a:p>
          <a:p>
            <a:pPr>
              <a:spcBef>
                <a:spcPct val="0"/>
              </a:spcBef>
              <a:buFontTx/>
              <a:buNone/>
            </a:pPr>
            <a:r>
              <a:rPr lang="en-AU" altLang="en-US" sz="2800" dirty="0">
                <a:solidFill>
                  <a:srgbClr val="000000"/>
                </a:solidFill>
                <a:latin typeface="Arial" panose="020B0604020202020204" pitchFamily="34" charset="0"/>
              </a:rPr>
              <a:t>Selfish genetic elements and repetitive DNA will be covered in a later lecture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a:extLst>
              <a:ext uri="{FF2B5EF4-FFF2-40B4-BE49-F238E27FC236}">
                <a16:creationId xmlns:a16="http://schemas.microsoft.com/office/drawing/2014/main" id="{8CD07C84-0C45-7147-9B5E-C5F4B499ED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84225"/>
            <a:ext cx="799147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a:extLst>
              <a:ext uri="{FF2B5EF4-FFF2-40B4-BE49-F238E27FC236}">
                <a16:creationId xmlns:a16="http://schemas.microsoft.com/office/drawing/2014/main" id="{E1D556A8-84DC-A459-FFAD-303707609AB5}"/>
              </a:ext>
            </a:extLst>
          </p:cNvPr>
          <p:cNvSpPr>
            <a:spLocks noChangeArrowheads="1"/>
          </p:cNvSpPr>
          <p:nvPr/>
        </p:nvSpPr>
        <p:spPr bwMode="auto">
          <a:xfrm>
            <a:off x="1219200" y="5791200"/>
            <a:ext cx="6553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Another view with more details on selfish genetic elements </a:t>
            </a:r>
            <a:endParaRPr lang="en-US" altLang="en-US" sz="28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8AA9BFF5-8583-8269-EC9F-EBA885D433D6}"/>
              </a:ext>
            </a:extLst>
          </p:cNvPr>
          <p:cNvSpPr>
            <a:spLocks noChangeArrowheads="1"/>
          </p:cNvSpPr>
          <p:nvPr/>
        </p:nvSpPr>
        <p:spPr bwMode="auto">
          <a:xfrm>
            <a:off x="827088" y="128588"/>
            <a:ext cx="78533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3300"/>
                </a:solidFill>
                <a:latin typeface="Arial" panose="020B0604020202020204" pitchFamily="34" charset="0"/>
              </a:rPr>
              <a:t>Genes and gene families-Introduction</a:t>
            </a:r>
          </a:p>
        </p:txBody>
      </p:sp>
      <p:sp>
        <p:nvSpPr>
          <p:cNvPr id="35842" name="Rectangle 3">
            <a:extLst>
              <a:ext uri="{FF2B5EF4-FFF2-40B4-BE49-F238E27FC236}">
                <a16:creationId xmlns:a16="http://schemas.microsoft.com/office/drawing/2014/main" id="{DE8CC191-D535-AFA9-4054-1C2E88095119}"/>
              </a:ext>
            </a:extLst>
          </p:cNvPr>
          <p:cNvSpPr>
            <a:spLocks noChangeArrowheads="1"/>
          </p:cNvSpPr>
          <p:nvPr/>
        </p:nvSpPr>
        <p:spPr bwMode="auto">
          <a:xfrm>
            <a:off x="4318000" y="796925"/>
            <a:ext cx="37465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a good example of a gene family are the SERPINs</a:t>
            </a:r>
            <a:endParaRPr lang="en-GB" altLang="en-US" sz="2000">
              <a:solidFill>
                <a:srgbClr val="000000"/>
              </a:solidFill>
            </a:endParaRPr>
          </a:p>
        </p:txBody>
      </p:sp>
      <p:sp>
        <p:nvSpPr>
          <p:cNvPr id="35843" name="Rectangle 4">
            <a:extLst>
              <a:ext uri="{FF2B5EF4-FFF2-40B4-BE49-F238E27FC236}">
                <a16:creationId xmlns:a16="http://schemas.microsoft.com/office/drawing/2014/main" id="{056CF60B-46FE-AFC1-BA40-7EA3106A8542}"/>
              </a:ext>
            </a:extLst>
          </p:cNvPr>
          <p:cNvSpPr>
            <a:spLocks noChangeArrowheads="1"/>
          </p:cNvSpPr>
          <p:nvPr/>
        </p:nvSpPr>
        <p:spPr bwMode="auto">
          <a:xfrm>
            <a:off x="4343400" y="2176463"/>
            <a:ext cx="4497388"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(serine protease inhibitors)</a:t>
            </a:r>
          </a:p>
          <a:p>
            <a:pPr>
              <a:spcBef>
                <a:spcPct val="0"/>
              </a:spcBef>
              <a:buFontTx/>
              <a:buNone/>
            </a:pPr>
            <a:endParaRPr lang="en-GB" altLang="en-US" sz="2800">
              <a:solidFill>
                <a:srgbClr val="000000"/>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 most are suicide inhibitors-e.g. antithrombin</a:t>
            </a:r>
          </a:p>
          <a:p>
            <a:pPr>
              <a:spcBef>
                <a:spcPct val="0"/>
              </a:spcBef>
              <a:buFontTx/>
              <a:buNone/>
            </a:pPr>
            <a:r>
              <a:rPr lang="en-GB" altLang="en-US" sz="2800">
                <a:solidFill>
                  <a:srgbClr val="000000"/>
                </a:solidFill>
                <a:latin typeface="Arial" panose="020B0604020202020204" pitchFamily="34" charset="0"/>
              </a:rPr>
              <a:t>• they have lots of different functions though....</a:t>
            </a:r>
          </a:p>
          <a:p>
            <a:pPr>
              <a:spcBef>
                <a:spcPct val="0"/>
              </a:spcBef>
              <a:buFontTx/>
              <a:buNone/>
            </a:pPr>
            <a:r>
              <a:rPr lang="en-GB" altLang="en-US" sz="2800">
                <a:solidFill>
                  <a:srgbClr val="000000"/>
                </a:solidFill>
                <a:latin typeface="Arial" panose="020B0604020202020204" pitchFamily="34" charset="0"/>
              </a:rPr>
              <a:t>• ovalbumin=egg white storage protein + provides some immunity to micro-organisms?</a:t>
            </a:r>
            <a:endParaRPr lang="en-GB" altLang="en-US" sz="2800">
              <a:solidFill>
                <a:srgbClr val="000000"/>
              </a:solidFill>
            </a:endParaRPr>
          </a:p>
        </p:txBody>
      </p:sp>
      <p:pic>
        <p:nvPicPr>
          <p:cNvPr id="35844" name="Picture 1">
            <a:extLst>
              <a:ext uri="{FF2B5EF4-FFF2-40B4-BE49-F238E27FC236}">
                <a16:creationId xmlns:a16="http://schemas.microsoft.com/office/drawing/2014/main" id="{DB40F60C-892C-491E-EFAC-99FFDC658E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036638"/>
            <a:ext cx="4105275"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59513E-505A-40E6-08EB-50537093C623}"/>
              </a:ext>
            </a:extLst>
          </p:cNvPr>
          <p:cNvSpPr txBox="1"/>
          <p:nvPr/>
        </p:nvSpPr>
        <p:spPr>
          <a:xfrm>
            <a:off x="1727684" y="25735"/>
            <a:ext cx="5688632" cy="769441"/>
          </a:xfrm>
          <a:prstGeom prst="rect">
            <a:avLst/>
          </a:prstGeom>
          <a:noFill/>
        </p:spPr>
        <p:txBody>
          <a:bodyPr wrap="square">
            <a:spAutoFit/>
          </a:bodyPr>
          <a:lstStyle/>
          <a:p>
            <a:pPr>
              <a:spcBef>
                <a:spcPct val="0"/>
              </a:spcBef>
              <a:buFontTx/>
              <a:buNone/>
            </a:pPr>
            <a:r>
              <a:rPr lang="en-GB" altLang="en-US" sz="4400" dirty="0">
                <a:solidFill>
                  <a:srgbClr val="FF3300"/>
                </a:solidFill>
                <a:latin typeface="Arial" panose="020B0604020202020204" pitchFamily="34" charset="0"/>
              </a:rPr>
              <a:t>Structure of the week</a:t>
            </a:r>
          </a:p>
        </p:txBody>
      </p:sp>
      <p:sp>
        <p:nvSpPr>
          <p:cNvPr id="5" name="TextBox 4">
            <a:extLst>
              <a:ext uri="{FF2B5EF4-FFF2-40B4-BE49-F238E27FC236}">
                <a16:creationId xmlns:a16="http://schemas.microsoft.com/office/drawing/2014/main" id="{2EB778B5-C766-2E8C-9897-D8D8389D8BB7}"/>
              </a:ext>
            </a:extLst>
          </p:cNvPr>
          <p:cNvSpPr txBox="1"/>
          <p:nvPr/>
        </p:nvSpPr>
        <p:spPr>
          <a:xfrm>
            <a:off x="395536" y="795176"/>
            <a:ext cx="8640960" cy="5355312"/>
          </a:xfrm>
          <a:prstGeom prst="rect">
            <a:avLst/>
          </a:prstGeom>
          <a:noFill/>
        </p:spPr>
        <p:txBody>
          <a:bodyPr wrap="square">
            <a:spAutoFit/>
          </a:bodyPr>
          <a:lstStyle/>
          <a:p>
            <a:r>
              <a:rPr lang="en-GB" sz="180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u="sng" dirty="0">
                <a:effectLst/>
                <a:latin typeface="Calibri" panose="020F0502020204030204" pitchFamily="34" charset="0"/>
                <a:ea typeface="Calibri" panose="020F0502020204030204" pitchFamily="34" charset="0"/>
                <a:cs typeface="Times New Roman" panose="02020603050405020304" pitchFamily="18" charset="0"/>
              </a:rPr>
              <a:t>Monday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indent="-914400"/>
            <a:r>
              <a:rPr lang="en-GB" sz="1800" dirty="0">
                <a:effectLst/>
                <a:latin typeface="Calibri" panose="020F0502020204030204" pitchFamily="34" charset="0"/>
                <a:ea typeface="Calibri" panose="020F0502020204030204" pitchFamily="34" charset="0"/>
                <a:cs typeface="Times New Roman" panose="02020603050405020304" pitchFamily="18" charset="0"/>
              </a:rPr>
              <a:t>9.15am-11am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Lectures 1 and 2</a:t>
            </a:r>
            <a:r>
              <a:rPr lang="en-GB" sz="1800" dirty="0">
                <a:effectLst/>
                <a:latin typeface="Calibri" panose="020F0502020204030204" pitchFamily="34" charset="0"/>
                <a:ea typeface="Calibri" panose="020F0502020204030204" pitchFamily="34" charset="0"/>
                <a:cs typeface="Times New Roman" panose="02020603050405020304" pitchFamily="18" charset="0"/>
              </a:rPr>
              <a:t>. Origins of genomes, genome organisation and new 	gene formation. </a:t>
            </a:r>
          </a:p>
          <a:p>
            <a:r>
              <a:rPr lang="en-GB" sz="1800" u="sng" dirty="0">
                <a:effectLst/>
                <a:latin typeface="Calibri" panose="020F0502020204030204" pitchFamily="34" charset="0"/>
                <a:ea typeface="Calibri" panose="020F0502020204030204" pitchFamily="34" charset="0"/>
                <a:cs typeface="Times New Roman" panose="02020603050405020304" pitchFamily="18" charset="0"/>
              </a:rPr>
              <a:t>Tuesday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indent="-914400"/>
            <a:r>
              <a:rPr lang="en-GB" sz="1800" dirty="0">
                <a:effectLst/>
                <a:latin typeface="Calibri" panose="020F0502020204030204" pitchFamily="34" charset="0"/>
                <a:ea typeface="Calibri" panose="020F0502020204030204" pitchFamily="34" charset="0"/>
                <a:cs typeface="Times New Roman" panose="02020603050405020304" pitchFamily="18" charset="0"/>
              </a:rPr>
              <a:t>9.15am-11am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Lectures 3 and 4</a:t>
            </a:r>
            <a:r>
              <a:rPr lang="en-GB" sz="1800" dirty="0">
                <a:effectLst/>
                <a:latin typeface="Calibri" panose="020F0502020204030204" pitchFamily="34" charset="0"/>
                <a:ea typeface="Calibri" panose="020F0502020204030204" pitchFamily="34" charset="0"/>
                <a:cs typeface="Times New Roman" panose="02020603050405020304" pitchFamily="18" charset="0"/>
              </a:rPr>
              <a:t>. Mutation, SNPs, change in gene sequences over time.  	Introduction to bioinformatics.</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2pm-5pm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Practical 1</a:t>
            </a:r>
            <a:r>
              <a:rPr lang="en-GB" sz="1800" dirty="0">
                <a:effectLst/>
                <a:latin typeface="Calibri" panose="020F0502020204030204" pitchFamily="34" charset="0"/>
                <a:ea typeface="Calibri" panose="020F0502020204030204" pitchFamily="34" charset="0"/>
                <a:cs typeface="Times New Roman" panose="02020603050405020304" pitchFamily="18" charset="0"/>
              </a:rPr>
              <a:t> Introduction/refresher on basic bioinformatics tools. 			General sequence 	manipulation, BLASTING, alignments, and tree 			building.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Thursday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9.15am-11am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Lectures 5 and 6</a:t>
            </a:r>
            <a:r>
              <a:rPr lang="en-GB" sz="1800" dirty="0">
                <a:effectLst/>
                <a:latin typeface="Calibri" panose="020F0502020204030204" pitchFamily="34" charset="0"/>
                <a:ea typeface="Calibri" panose="020F0502020204030204" pitchFamily="34" charset="0"/>
                <a:cs typeface="Times New Roman" panose="02020603050405020304" pitchFamily="18" charset="0"/>
              </a:rPr>
              <a:t>. Genome evolution and selfish genetic elements.</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2pm-5pm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Practical 2</a:t>
            </a:r>
            <a:r>
              <a:rPr lang="en-GB" sz="1800" dirty="0">
                <a:effectLst/>
                <a:latin typeface="Calibri" panose="020F0502020204030204" pitchFamily="34" charset="0"/>
                <a:ea typeface="Calibri" panose="020F0502020204030204" pitchFamily="34" charset="0"/>
                <a:cs typeface="Times New Roman" panose="02020603050405020304" pitchFamily="18" charset="0"/>
              </a:rPr>
              <a:t>. Genome databases and annotation, comparative genomics, 		SNPs.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Friday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indent="-914400"/>
            <a:r>
              <a:rPr lang="en-GB" sz="1800" dirty="0">
                <a:effectLst/>
                <a:latin typeface="Calibri" panose="020F0502020204030204" pitchFamily="34" charset="0"/>
                <a:ea typeface="Calibri" panose="020F0502020204030204" pitchFamily="34" charset="0"/>
                <a:cs typeface="Times New Roman" panose="02020603050405020304" pitchFamily="18" charset="0"/>
              </a:rPr>
              <a:t>9.15am-11am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Lectures 7 and 8</a:t>
            </a:r>
            <a:r>
              <a:rPr lang="en-GB" sz="1800" dirty="0">
                <a:effectLst/>
                <a:latin typeface="Calibri" panose="020F0502020204030204" pitchFamily="34" charset="0"/>
                <a:ea typeface="Calibri" panose="020F0502020204030204" pitchFamily="34" charset="0"/>
                <a:cs typeface="Times New Roman" panose="02020603050405020304" pitchFamily="18" charset="0"/>
              </a:rPr>
              <a:t>. Genes and populations. Population structure 	measurement and impact. </a:t>
            </a:r>
          </a:p>
          <a:p>
            <a:pPr marL="914400" indent="-914400"/>
            <a:r>
              <a:rPr lang="en-GB" sz="1800" dirty="0">
                <a:effectLst/>
                <a:latin typeface="Calibri" panose="020F0502020204030204" pitchFamily="34" charset="0"/>
                <a:ea typeface="Calibri" panose="020F0502020204030204" pitchFamily="34" charset="0"/>
                <a:cs typeface="Times New Roman" panose="02020603050405020304" pitchFamily="18" charset="0"/>
              </a:rPr>
              <a:t>2pm-5pm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Practical 3.</a:t>
            </a:r>
            <a:r>
              <a:rPr lang="en-GB" sz="1800" dirty="0">
                <a:effectLst/>
                <a:latin typeface="Calibri" panose="020F0502020204030204" pitchFamily="34" charset="0"/>
                <a:ea typeface="Calibri" panose="020F0502020204030204" pitchFamily="34" charset="0"/>
                <a:cs typeface="Times New Roman" panose="02020603050405020304" pitchFamily="18" charset="0"/>
              </a:rPr>
              <a:t> Analysing sequence evolution and population structure, 	Jukes Cantor/Kimura,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dN</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ratios,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Fst</a:t>
            </a:r>
            <a:r>
              <a:rPr lang="en-GB" sz="1800" dirty="0">
                <a:effectLst/>
                <a:latin typeface="Calibri" panose="020F0502020204030204" pitchFamily="34" charset="0"/>
                <a:ea typeface="Calibri" panose="020F0502020204030204" pitchFamily="34" charset="0"/>
                <a:cs typeface="Times New Roman" panose="02020603050405020304" pitchFamily="18" charset="0"/>
              </a:rPr>
              <a:t> analysis, HWE.</a:t>
            </a:r>
          </a:p>
        </p:txBody>
      </p:sp>
    </p:spTree>
    <p:extLst>
      <p:ext uri="{BB962C8B-B14F-4D97-AF65-F5344CB8AC3E}">
        <p14:creationId xmlns:p14="http://schemas.microsoft.com/office/powerpoint/2010/main" val="3934789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descr="2ant-1.jpg">
            <a:extLst>
              <a:ext uri="{FF2B5EF4-FFF2-40B4-BE49-F238E27FC236}">
                <a16:creationId xmlns:a16="http://schemas.microsoft.com/office/drawing/2014/main" id="{F3AB2B3F-A37F-10BD-AA56-BAADC2227C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3698875"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2" descr="1ova-1.gif">
            <a:extLst>
              <a:ext uri="{FF2B5EF4-FFF2-40B4-BE49-F238E27FC236}">
                <a16:creationId xmlns:a16="http://schemas.microsoft.com/office/drawing/2014/main" id="{ED587454-6AAB-41C1-6686-F0EDEAA287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800"/>
            <a:ext cx="3894138"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a:extLst>
              <a:ext uri="{FF2B5EF4-FFF2-40B4-BE49-F238E27FC236}">
                <a16:creationId xmlns:a16="http://schemas.microsoft.com/office/drawing/2014/main" id="{BAF2B426-CD77-E0EE-FEA1-B1018F4A9147}"/>
              </a:ext>
            </a:extLst>
          </p:cNvPr>
          <p:cNvSpPr>
            <a:spLocks noChangeArrowheads="1"/>
          </p:cNvSpPr>
          <p:nvPr/>
        </p:nvSpPr>
        <p:spPr bwMode="auto">
          <a:xfrm>
            <a:off x="684213" y="5100638"/>
            <a:ext cx="271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Anti-thrombin</a:t>
            </a:r>
            <a:endParaRPr lang="en-US" altLang="en-US" sz="2800">
              <a:solidFill>
                <a:srgbClr val="000000"/>
              </a:solidFill>
            </a:endParaRPr>
          </a:p>
        </p:txBody>
      </p:sp>
      <p:sp>
        <p:nvSpPr>
          <p:cNvPr id="37892" name="Rectangle 4">
            <a:extLst>
              <a:ext uri="{FF2B5EF4-FFF2-40B4-BE49-F238E27FC236}">
                <a16:creationId xmlns:a16="http://schemas.microsoft.com/office/drawing/2014/main" id="{4BA29DCD-028F-5F1F-8751-EB33FAECEC30}"/>
              </a:ext>
            </a:extLst>
          </p:cNvPr>
          <p:cNvSpPr>
            <a:spLocks noChangeArrowheads="1"/>
          </p:cNvSpPr>
          <p:nvPr/>
        </p:nvSpPr>
        <p:spPr bwMode="auto">
          <a:xfrm>
            <a:off x="4970463" y="5099050"/>
            <a:ext cx="1900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Ovalbumin</a:t>
            </a:r>
            <a:endParaRPr lang="en-US" altLang="en-US" sz="2800">
              <a:solidFill>
                <a:srgbClr val="000000"/>
              </a:solidFill>
            </a:endParaRPr>
          </a:p>
        </p:txBody>
      </p:sp>
      <p:sp>
        <p:nvSpPr>
          <p:cNvPr id="37893" name="Rectangle 1">
            <a:extLst>
              <a:ext uri="{FF2B5EF4-FFF2-40B4-BE49-F238E27FC236}">
                <a16:creationId xmlns:a16="http://schemas.microsoft.com/office/drawing/2014/main" id="{342DD28C-5884-3731-F9C5-F4C7A53CAFC5}"/>
              </a:ext>
            </a:extLst>
          </p:cNvPr>
          <p:cNvSpPr>
            <a:spLocks noChangeArrowheads="1"/>
          </p:cNvSpPr>
          <p:nvPr/>
        </p:nvSpPr>
        <p:spPr bwMode="auto">
          <a:xfrm>
            <a:off x="684213" y="5810250"/>
            <a:ext cx="7207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400">
                <a:solidFill>
                  <a:srgbClr val="000000"/>
                </a:solidFill>
                <a:latin typeface="Arial" panose="020B0604020202020204" pitchFamily="34" charset="0"/>
              </a:rPr>
              <a:t>• despite the different functions they have similar structures or ‘folds’</a:t>
            </a:r>
            <a:endParaRPr lang="en-US"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descr="1hp7-1ova.gif">
            <a:extLst>
              <a:ext uri="{FF2B5EF4-FFF2-40B4-BE49-F238E27FC236}">
                <a16:creationId xmlns:a16="http://schemas.microsoft.com/office/drawing/2014/main" id="{67CBCEC5-6670-7C5B-1F89-F98CEEF7BC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62000"/>
            <a:ext cx="51181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Rectangle 2">
            <a:extLst>
              <a:ext uri="{FF2B5EF4-FFF2-40B4-BE49-F238E27FC236}">
                <a16:creationId xmlns:a16="http://schemas.microsoft.com/office/drawing/2014/main" id="{E335877B-EC39-FBFD-8959-38DA142D3EEA}"/>
              </a:ext>
            </a:extLst>
          </p:cNvPr>
          <p:cNvSpPr>
            <a:spLocks noChangeArrowheads="1"/>
          </p:cNvSpPr>
          <p:nvPr/>
        </p:nvSpPr>
        <p:spPr bwMode="auto">
          <a:xfrm>
            <a:off x="1905000" y="152400"/>
            <a:ext cx="518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Both structures (superimposed)</a:t>
            </a:r>
            <a:endParaRPr lang="en-US" altLang="en-US" sz="28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29B602F4-182A-8160-B66C-B65D729445A0}"/>
              </a:ext>
            </a:extLst>
          </p:cNvPr>
          <p:cNvSpPr>
            <a:spLocks noChangeArrowheads="1"/>
          </p:cNvSpPr>
          <p:nvPr/>
        </p:nvSpPr>
        <p:spPr bwMode="auto">
          <a:xfrm>
            <a:off x="1447800" y="381000"/>
            <a:ext cx="6356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3300"/>
                </a:solidFill>
                <a:latin typeface="Arial" panose="020B0604020202020204" pitchFamily="34" charset="0"/>
              </a:rPr>
              <a:t>Evolution of multigene families</a:t>
            </a:r>
            <a:endParaRPr lang="en-GB" altLang="en-US" sz="2400">
              <a:solidFill>
                <a:srgbClr val="000000"/>
              </a:solidFill>
              <a:latin typeface="Arial" panose="020B0604020202020204" pitchFamily="34" charset="0"/>
            </a:endParaRPr>
          </a:p>
        </p:txBody>
      </p:sp>
      <p:pic>
        <p:nvPicPr>
          <p:cNvPr id="39938" name="Picture 3">
            <a:extLst>
              <a:ext uri="{FF2B5EF4-FFF2-40B4-BE49-F238E27FC236}">
                <a16:creationId xmlns:a16="http://schemas.microsoft.com/office/drawing/2014/main" id="{9809FB8F-E686-0257-6639-C4C930AE1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620000" cy="456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4">
            <a:extLst>
              <a:ext uri="{FF2B5EF4-FFF2-40B4-BE49-F238E27FC236}">
                <a16:creationId xmlns:a16="http://schemas.microsoft.com/office/drawing/2014/main" id="{917B9C00-0FB8-C070-123E-D2A873D4EBB1}"/>
              </a:ext>
            </a:extLst>
          </p:cNvPr>
          <p:cNvSpPr>
            <a:spLocks noChangeArrowheads="1"/>
          </p:cNvSpPr>
          <p:nvPr/>
        </p:nvSpPr>
        <p:spPr bwMode="auto">
          <a:xfrm>
            <a:off x="608013" y="1066800"/>
            <a:ext cx="75771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multigene families can be tandemly repeated </a:t>
            </a:r>
          </a:p>
          <a:p>
            <a:pPr>
              <a:spcBef>
                <a:spcPct val="0"/>
              </a:spcBef>
              <a:buFontTx/>
              <a:buNone/>
            </a:pPr>
            <a:r>
              <a:rPr lang="en-GB" altLang="en-US" sz="2800">
                <a:solidFill>
                  <a:srgbClr val="000000"/>
                </a:solidFill>
                <a:latin typeface="Arial" panose="020B0604020202020204" pitchFamily="34" charset="0"/>
              </a:rPr>
              <a:t>or dispersed in gene clusters</a:t>
            </a:r>
            <a:endParaRPr lang="en-GB" altLang="en-US" sz="2000">
              <a:solidFill>
                <a:srgbClr val="000000"/>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C6C5C18-CE8C-E229-652C-64D657C1CB73}"/>
              </a:ext>
            </a:extLst>
          </p:cNvPr>
          <p:cNvSpPr>
            <a:spLocks noChangeArrowheads="1"/>
          </p:cNvSpPr>
          <p:nvPr/>
        </p:nvSpPr>
        <p:spPr bwMode="auto">
          <a:xfrm>
            <a:off x="1219200" y="304800"/>
            <a:ext cx="55340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AU" altLang="en-US" sz="2800">
                <a:solidFill>
                  <a:srgbClr val="000000"/>
                </a:solidFill>
                <a:latin typeface="Arial" panose="020B0604020202020204" pitchFamily="34" charset="0"/>
              </a:rPr>
              <a:t>Globins arose from a single origin </a:t>
            </a:r>
          </a:p>
          <a:p>
            <a:pPr>
              <a:spcBef>
                <a:spcPct val="0"/>
              </a:spcBef>
              <a:buFontTx/>
              <a:buNone/>
            </a:pPr>
            <a:r>
              <a:rPr lang="en-AU" altLang="en-US" sz="2800">
                <a:solidFill>
                  <a:srgbClr val="000000"/>
                </a:solidFill>
                <a:latin typeface="Arial" panose="020B0604020202020204" pitchFamily="34" charset="0"/>
              </a:rPr>
              <a:t>(like all gene families)</a:t>
            </a:r>
            <a:endParaRPr lang="en-GB" altLang="en-US" sz="2800">
              <a:solidFill>
                <a:srgbClr val="000000"/>
              </a:solidFill>
              <a:latin typeface="Arial" panose="020B0604020202020204" pitchFamily="34" charset="0"/>
            </a:endParaRPr>
          </a:p>
        </p:txBody>
      </p:sp>
      <p:pic>
        <p:nvPicPr>
          <p:cNvPr id="40962" name="Picture 3" descr="&#10;ch15f9.gif                                                     0004FB7BBill                           B191BFFC:">
            <a:extLst>
              <a:ext uri="{FF2B5EF4-FFF2-40B4-BE49-F238E27FC236}">
                <a16:creationId xmlns:a16="http://schemas.microsoft.com/office/drawing/2014/main" id="{7EE92315-113F-952B-52CF-0B23FED3D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95438"/>
            <a:ext cx="7162800" cy="44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4">
            <a:extLst>
              <a:ext uri="{FF2B5EF4-FFF2-40B4-BE49-F238E27FC236}">
                <a16:creationId xmlns:a16="http://schemas.microsoft.com/office/drawing/2014/main" id="{878092EA-D809-CEE4-8711-A1D9A9A08723}"/>
              </a:ext>
            </a:extLst>
          </p:cNvPr>
          <p:cNvSpPr>
            <a:spLocks noChangeArrowheads="1"/>
          </p:cNvSpPr>
          <p:nvPr/>
        </p:nvSpPr>
        <p:spPr bwMode="auto">
          <a:xfrm>
            <a:off x="2743200" y="6096000"/>
            <a:ext cx="3082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chemeClr val="bg1"/>
                </a:solidFill>
                <a:latin typeface="Arial" panose="020B0604020202020204" pitchFamily="34" charset="0"/>
              </a:rPr>
              <a:t>• globin phylogeny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818697A3-BBEF-EDC5-7719-1C4651258B23}"/>
              </a:ext>
            </a:extLst>
          </p:cNvPr>
          <p:cNvSpPr>
            <a:spLocks noChangeArrowheads="1"/>
          </p:cNvSpPr>
          <p:nvPr/>
        </p:nvSpPr>
        <p:spPr bwMode="auto">
          <a:xfrm>
            <a:off x="457200" y="152400"/>
            <a:ext cx="8320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3300"/>
                </a:solidFill>
                <a:latin typeface="Arial" panose="020B0604020202020204" pitchFamily="34" charset="0"/>
              </a:rPr>
              <a:t>Evolved via unequal cross over events</a:t>
            </a:r>
            <a:endParaRPr lang="en-GB" altLang="en-US" sz="2400">
              <a:solidFill>
                <a:srgbClr val="000000"/>
              </a:solidFill>
              <a:latin typeface="Arial" panose="020B0604020202020204" pitchFamily="34" charset="0"/>
            </a:endParaRPr>
          </a:p>
        </p:txBody>
      </p:sp>
      <p:sp>
        <p:nvSpPr>
          <p:cNvPr id="41986" name="Rectangle 3">
            <a:extLst>
              <a:ext uri="{FF2B5EF4-FFF2-40B4-BE49-F238E27FC236}">
                <a16:creationId xmlns:a16="http://schemas.microsoft.com/office/drawing/2014/main" id="{4FB08D89-AB0B-2739-5181-2A011E18074B}"/>
              </a:ext>
            </a:extLst>
          </p:cNvPr>
          <p:cNvSpPr>
            <a:spLocks noChangeArrowheads="1"/>
          </p:cNvSpPr>
          <p:nvPr/>
        </p:nvSpPr>
        <p:spPr bwMode="auto">
          <a:xfrm>
            <a:off x="990600" y="762000"/>
            <a:ext cx="76549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occurs when chromosomes are misaligned at </a:t>
            </a:r>
          </a:p>
          <a:p>
            <a:pPr>
              <a:spcBef>
                <a:spcPct val="0"/>
              </a:spcBef>
              <a:buFontTx/>
              <a:buNone/>
            </a:pPr>
            <a:r>
              <a:rPr lang="en-GB" altLang="en-US" sz="2800">
                <a:solidFill>
                  <a:srgbClr val="000000"/>
                </a:solidFill>
                <a:latin typeface="Arial" panose="020B0604020202020204" pitchFamily="34" charset="0"/>
              </a:rPr>
              <a:t>recombination (via mismatches at repeat </a:t>
            </a:r>
          </a:p>
          <a:p>
            <a:pPr>
              <a:spcBef>
                <a:spcPct val="0"/>
              </a:spcBef>
              <a:buFontTx/>
              <a:buNone/>
            </a:pPr>
            <a:r>
              <a:rPr lang="en-GB" altLang="en-US" sz="2800">
                <a:solidFill>
                  <a:srgbClr val="000000"/>
                </a:solidFill>
                <a:latin typeface="Arial" panose="020B0604020202020204" pitchFamily="34" charset="0"/>
              </a:rPr>
              <a:t>sequences)</a:t>
            </a:r>
            <a:endParaRPr lang="en-GB" altLang="en-US" sz="2000">
              <a:solidFill>
                <a:srgbClr val="000000"/>
              </a:solidFill>
              <a:latin typeface="Arial" panose="020B0604020202020204" pitchFamily="34" charset="0"/>
            </a:endParaRPr>
          </a:p>
        </p:txBody>
      </p:sp>
      <p:pic>
        <p:nvPicPr>
          <p:cNvPr id="41987" name="Picture 4">
            <a:extLst>
              <a:ext uri="{FF2B5EF4-FFF2-40B4-BE49-F238E27FC236}">
                <a16:creationId xmlns:a16="http://schemas.microsoft.com/office/drawing/2014/main" id="{5864C4D1-A124-79AB-7F5E-1C6963F38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133600"/>
            <a:ext cx="52578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7938E99E-401B-EF04-5F5B-DD06726343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73406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a:extLst>
              <a:ext uri="{FF2B5EF4-FFF2-40B4-BE49-F238E27FC236}">
                <a16:creationId xmlns:a16="http://schemas.microsoft.com/office/drawing/2014/main" id="{D5BE87BD-1569-3567-ADEB-996C40B2223D}"/>
              </a:ext>
            </a:extLst>
          </p:cNvPr>
          <p:cNvSpPr>
            <a:spLocks noChangeArrowheads="1"/>
          </p:cNvSpPr>
          <p:nvPr/>
        </p:nvSpPr>
        <p:spPr bwMode="auto">
          <a:xfrm>
            <a:off x="2286000" y="5181600"/>
            <a:ext cx="5486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Formed via unequal crossover between similar sequences</a:t>
            </a:r>
            <a:endParaRPr lang="en-GB" altLang="en-US" sz="28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descr="ch15f10.gif                                                    0004FB7BBill                           B191BFFC:">
            <a:extLst>
              <a:ext uri="{FF2B5EF4-FFF2-40B4-BE49-F238E27FC236}">
                <a16:creationId xmlns:a16="http://schemas.microsoft.com/office/drawing/2014/main" id="{CE87D6FB-DADF-D182-B839-34194B971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4800"/>
            <a:ext cx="29305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3">
            <a:extLst>
              <a:ext uri="{FF2B5EF4-FFF2-40B4-BE49-F238E27FC236}">
                <a16:creationId xmlns:a16="http://schemas.microsoft.com/office/drawing/2014/main" id="{159230C5-E48F-CC9B-D564-E76643583C64}"/>
              </a:ext>
            </a:extLst>
          </p:cNvPr>
          <p:cNvSpPr>
            <a:spLocks noChangeArrowheads="1"/>
          </p:cNvSpPr>
          <p:nvPr/>
        </p:nvSpPr>
        <p:spPr bwMode="auto">
          <a:xfrm>
            <a:off x="4114800" y="838200"/>
            <a:ext cx="470535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unequal crossover in:</a:t>
            </a:r>
          </a:p>
          <a:p>
            <a:pPr>
              <a:spcBef>
                <a:spcPct val="0"/>
              </a:spcBef>
              <a:buFontTx/>
              <a:buNone/>
            </a:pPr>
            <a:endParaRPr lang="en-GB" altLang="en-US" sz="2800">
              <a:solidFill>
                <a:srgbClr val="000000"/>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A) a pair of homologous </a:t>
            </a:r>
          </a:p>
          <a:p>
            <a:pPr>
              <a:spcBef>
                <a:spcPct val="0"/>
              </a:spcBef>
              <a:buFontTx/>
              <a:buNone/>
            </a:pPr>
            <a:r>
              <a:rPr lang="en-GB" altLang="en-US" sz="2800">
                <a:solidFill>
                  <a:srgbClr val="000000"/>
                </a:solidFill>
                <a:latin typeface="Arial" panose="020B0604020202020204" pitchFamily="34" charset="0"/>
              </a:rPr>
              <a:t>chromosomes</a:t>
            </a:r>
          </a:p>
          <a:p>
            <a:pPr>
              <a:spcBef>
                <a:spcPct val="0"/>
              </a:spcBef>
              <a:buFontTx/>
              <a:buNone/>
            </a:pPr>
            <a:endParaRPr lang="en-GB" altLang="en-US" sz="2800">
              <a:solidFill>
                <a:srgbClr val="000000"/>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B) a pair of chromatids from </a:t>
            </a:r>
          </a:p>
          <a:p>
            <a:pPr>
              <a:spcBef>
                <a:spcPct val="0"/>
              </a:spcBef>
              <a:buFontTx/>
              <a:buNone/>
            </a:pPr>
            <a:r>
              <a:rPr lang="en-GB" altLang="en-US" sz="2800">
                <a:solidFill>
                  <a:srgbClr val="000000"/>
                </a:solidFill>
                <a:latin typeface="Arial" panose="020B0604020202020204" pitchFamily="34" charset="0"/>
              </a:rPr>
              <a:t>a single chromosome</a:t>
            </a:r>
          </a:p>
          <a:p>
            <a:pPr>
              <a:spcBef>
                <a:spcPct val="0"/>
              </a:spcBef>
              <a:buFontTx/>
              <a:buNone/>
            </a:pPr>
            <a:endParaRPr lang="en-GB" altLang="en-US" sz="2800">
              <a:solidFill>
                <a:srgbClr val="000000"/>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C) in a replication bubble</a:t>
            </a:r>
          </a:p>
          <a:p>
            <a:pPr>
              <a:spcBef>
                <a:spcPct val="0"/>
              </a:spcBef>
              <a:buFontTx/>
              <a:buNone/>
            </a:pPr>
            <a:endParaRPr lang="en-GB" altLang="en-US" sz="2800">
              <a:solidFill>
                <a:srgbClr val="000000"/>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In each case crossover occurs due to mis-alignment due to repeat sequences</a:t>
            </a:r>
          </a:p>
          <a:p>
            <a:pPr>
              <a:spcBef>
                <a:spcPct val="0"/>
              </a:spcBef>
              <a:buFontTx/>
              <a:buNone/>
            </a:pPr>
            <a:endParaRPr lang="en-GB" altLang="en-US" sz="2800">
              <a:solidFill>
                <a:schemeClr val="bg1"/>
              </a:solidFill>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5A36B157-D8F7-E1A0-B834-B766483AED3E}"/>
              </a:ext>
            </a:extLst>
          </p:cNvPr>
          <p:cNvSpPr>
            <a:spLocks noChangeArrowheads="1"/>
          </p:cNvSpPr>
          <p:nvPr/>
        </p:nvSpPr>
        <p:spPr bwMode="auto">
          <a:xfrm>
            <a:off x="2209800" y="304800"/>
            <a:ext cx="4924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gene duplication and fixation</a:t>
            </a:r>
            <a:endParaRPr lang="en-GB" altLang="en-US" sz="2400">
              <a:solidFill>
                <a:srgbClr val="000000"/>
              </a:solidFill>
            </a:endParaRPr>
          </a:p>
        </p:txBody>
      </p:sp>
      <p:pic>
        <p:nvPicPr>
          <p:cNvPr id="46082" name="Picture 3">
            <a:extLst>
              <a:ext uri="{FF2B5EF4-FFF2-40B4-BE49-F238E27FC236}">
                <a16:creationId xmlns:a16="http://schemas.microsoft.com/office/drawing/2014/main" id="{9FA72A86-A5C4-394B-D35B-69B37BB74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990600"/>
            <a:ext cx="609600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3">
            <a:extLst>
              <a:ext uri="{FF2B5EF4-FFF2-40B4-BE49-F238E27FC236}">
                <a16:creationId xmlns:a16="http://schemas.microsoft.com/office/drawing/2014/main" id="{54968AC1-EDDD-B07F-AA94-01D81EF62C17}"/>
              </a:ext>
            </a:extLst>
          </p:cNvPr>
          <p:cNvSpPr>
            <a:spLocks noChangeArrowheads="1"/>
          </p:cNvSpPr>
          <p:nvPr/>
        </p:nvSpPr>
        <p:spPr bwMode="auto">
          <a:xfrm>
            <a:off x="1143000" y="457200"/>
            <a:ext cx="69183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the multi-gene globin family allows the </a:t>
            </a:r>
          </a:p>
          <a:p>
            <a:pPr>
              <a:spcBef>
                <a:spcPct val="0"/>
              </a:spcBef>
              <a:buFontTx/>
              <a:buNone/>
            </a:pPr>
            <a:r>
              <a:rPr lang="en-GB" altLang="en-US" sz="2800">
                <a:solidFill>
                  <a:srgbClr val="000000"/>
                </a:solidFill>
                <a:latin typeface="Arial" panose="020B0604020202020204" pitchFamily="34" charset="0"/>
              </a:rPr>
              <a:t>production different types of haemoglobin: </a:t>
            </a:r>
          </a:p>
          <a:p>
            <a:pPr>
              <a:spcBef>
                <a:spcPct val="0"/>
              </a:spcBef>
              <a:buFontTx/>
              <a:buNone/>
            </a:pPr>
            <a:r>
              <a:rPr lang="en-GB" altLang="en-US" sz="2800">
                <a:solidFill>
                  <a:srgbClr val="000000"/>
                </a:solidFill>
                <a:latin typeface="Arial" panose="020B0604020202020204" pitchFamily="34" charset="0"/>
              </a:rPr>
              <a:t>embryonic, foetal and adult</a:t>
            </a:r>
            <a:endParaRPr lang="en-GB" altLang="en-US" sz="2000">
              <a:solidFill>
                <a:srgbClr val="000000"/>
              </a:solidFill>
              <a:latin typeface="Arial" panose="020B0604020202020204" pitchFamily="34" charset="0"/>
            </a:endParaRPr>
          </a:p>
        </p:txBody>
      </p:sp>
      <p:pic>
        <p:nvPicPr>
          <p:cNvPr id="48130" name="Picture 4" descr="&#10;ch2f14.gif                                                     0004FB7BBill                           B191BFFC:">
            <a:extLst>
              <a:ext uri="{FF2B5EF4-FFF2-40B4-BE49-F238E27FC236}">
                <a16:creationId xmlns:a16="http://schemas.microsoft.com/office/drawing/2014/main" id="{D51010AD-E9D5-72ED-F9D2-828F1222C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7400"/>
            <a:ext cx="77724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5">
            <a:extLst>
              <a:ext uri="{FF2B5EF4-FFF2-40B4-BE49-F238E27FC236}">
                <a16:creationId xmlns:a16="http://schemas.microsoft.com/office/drawing/2014/main" id="{3A255DDD-D207-73DD-D521-454C587DF765}"/>
              </a:ext>
            </a:extLst>
          </p:cNvPr>
          <p:cNvSpPr>
            <a:spLocks noChangeArrowheads="1"/>
          </p:cNvSpPr>
          <p:nvPr/>
        </p:nvSpPr>
        <p:spPr bwMode="auto">
          <a:xfrm>
            <a:off x="1066800" y="5181600"/>
            <a:ext cx="6503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they have different affinities for oxygen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5F2383FC-D94F-0D87-74A4-5688835DDD0B}"/>
              </a:ext>
            </a:extLst>
          </p:cNvPr>
          <p:cNvSpPr>
            <a:spLocks noChangeArrowheads="1"/>
          </p:cNvSpPr>
          <p:nvPr/>
        </p:nvSpPr>
        <p:spPr bwMode="auto">
          <a:xfrm>
            <a:off x="914400" y="685800"/>
            <a:ext cx="76549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single mutations can lead to large differences </a:t>
            </a:r>
          </a:p>
          <a:p>
            <a:pPr>
              <a:spcBef>
                <a:spcPct val="0"/>
              </a:spcBef>
              <a:buFontTx/>
              <a:buNone/>
            </a:pPr>
            <a:r>
              <a:rPr lang="en-GB" altLang="en-US" sz="2800">
                <a:solidFill>
                  <a:srgbClr val="000000"/>
                </a:solidFill>
                <a:latin typeface="Arial" panose="020B0604020202020204" pitchFamily="34" charset="0"/>
              </a:rPr>
              <a:t>in gene function</a:t>
            </a:r>
            <a:endParaRPr lang="en-GB" altLang="en-US" sz="2000">
              <a:solidFill>
                <a:srgbClr val="000000"/>
              </a:solidFill>
            </a:endParaRPr>
          </a:p>
        </p:txBody>
      </p:sp>
      <p:pic>
        <p:nvPicPr>
          <p:cNvPr id="49154" name="Picture 3">
            <a:extLst>
              <a:ext uri="{FF2B5EF4-FFF2-40B4-BE49-F238E27FC236}">
                <a16:creationId xmlns:a16="http://schemas.microsoft.com/office/drawing/2014/main" id="{109C3A0C-1ED9-EB0D-B0B8-DE8D4497D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05000"/>
            <a:ext cx="71628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90624-6CEE-BFCC-5400-D6E44CABCDB3}"/>
              </a:ext>
            </a:extLst>
          </p:cNvPr>
          <p:cNvSpPr txBox="1"/>
          <p:nvPr/>
        </p:nvSpPr>
        <p:spPr>
          <a:xfrm>
            <a:off x="1835696" y="116632"/>
            <a:ext cx="5472608" cy="769441"/>
          </a:xfrm>
          <a:prstGeom prst="rect">
            <a:avLst/>
          </a:prstGeom>
          <a:noFill/>
        </p:spPr>
        <p:txBody>
          <a:bodyPr wrap="square">
            <a:spAutoFit/>
          </a:bodyPr>
          <a:lstStyle/>
          <a:p>
            <a:pPr>
              <a:spcBef>
                <a:spcPct val="0"/>
              </a:spcBef>
              <a:buFontTx/>
              <a:buNone/>
            </a:pPr>
            <a:r>
              <a:rPr lang="en-GB" altLang="en-US" sz="4400" dirty="0">
                <a:solidFill>
                  <a:srgbClr val="FF3300"/>
                </a:solidFill>
                <a:latin typeface="Arial" panose="020B0604020202020204" pitchFamily="34" charset="0"/>
              </a:rPr>
              <a:t>Learning outcomes</a:t>
            </a:r>
          </a:p>
        </p:txBody>
      </p:sp>
      <p:sp>
        <p:nvSpPr>
          <p:cNvPr id="5" name="TextBox 4">
            <a:extLst>
              <a:ext uri="{FF2B5EF4-FFF2-40B4-BE49-F238E27FC236}">
                <a16:creationId xmlns:a16="http://schemas.microsoft.com/office/drawing/2014/main" id="{C3BDD628-C087-483D-7880-C3A6C1AED91D}"/>
              </a:ext>
            </a:extLst>
          </p:cNvPr>
          <p:cNvSpPr txBox="1"/>
          <p:nvPr/>
        </p:nvSpPr>
        <p:spPr>
          <a:xfrm>
            <a:off x="827584" y="895934"/>
            <a:ext cx="7488832" cy="5632311"/>
          </a:xfrm>
          <a:prstGeom prst="rect">
            <a:avLst/>
          </a:prstGeom>
          <a:noFill/>
        </p:spPr>
        <p:txBody>
          <a:bodyPr wrap="square">
            <a:spAutoFit/>
          </a:bodyPr>
          <a:lstStyle/>
          <a:p>
            <a:r>
              <a:rPr lang="en-GB" sz="2400" dirty="0">
                <a:effectLst/>
                <a:latin typeface="Calibri" panose="020F0502020204030204" pitchFamily="34" charset="0"/>
                <a:ea typeface="Calibri" panose="020F0502020204030204" pitchFamily="34" charset="0"/>
                <a:cs typeface="Times New Roman" panose="02020603050405020304" pitchFamily="18" charset="0"/>
              </a:rPr>
              <a:t>By the end of the week you should be able to:</a:t>
            </a:r>
          </a:p>
          <a:p>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altLang="en-US" sz="2400" dirty="0">
                <a:solidFill>
                  <a:srgbClr val="000000"/>
                </a:solidFill>
                <a:latin typeface="Arial" panose="020B0604020202020204" pitchFamily="34" charset="0"/>
                <a:cs typeface="Arial" panose="020B0604020202020204" pitchFamily="34" charset="0"/>
              </a:rPr>
              <a:t>• </a:t>
            </a:r>
            <a:r>
              <a:rPr lang="en-GB" sz="2400" dirty="0">
                <a:effectLst/>
                <a:latin typeface="Calibri" panose="020F0502020204030204" pitchFamily="34" charset="0"/>
                <a:ea typeface="Calibri" panose="020F0502020204030204" pitchFamily="34" charset="0"/>
                <a:cs typeface="Times New Roman" panose="02020603050405020304" pitchFamily="18" charset="0"/>
              </a:rPr>
              <a:t>Understand how genes arise and the mechanisms by which they do so</a:t>
            </a:r>
          </a:p>
          <a:p>
            <a:r>
              <a:rPr lang="en-GB" altLang="en-US" sz="2400" dirty="0">
                <a:solidFill>
                  <a:srgbClr val="000000"/>
                </a:solidFill>
                <a:latin typeface="Arial" panose="020B0604020202020204" pitchFamily="34" charset="0"/>
                <a:cs typeface="Arial" panose="020B0604020202020204" pitchFamily="34" charset="0"/>
              </a:rPr>
              <a:t>• </a:t>
            </a:r>
            <a:r>
              <a:rPr lang="en-GB" sz="2400" dirty="0">
                <a:effectLst/>
                <a:latin typeface="Calibri" panose="020F0502020204030204" pitchFamily="34" charset="0"/>
                <a:ea typeface="Calibri" panose="020F0502020204030204" pitchFamily="34" charset="0"/>
                <a:cs typeface="Times New Roman" panose="02020603050405020304" pitchFamily="18" charset="0"/>
              </a:rPr>
              <a:t>Understand how genes and genomes evolve over time and the processes by which they do so</a:t>
            </a:r>
          </a:p>
          <a:p>
            <a:r>
              <a:rPr lang="en-GB" altLang="en-US" sz="2400" dirty="0">
                <a:solidFill>
                  <a:srgbClr val="000000"/>
                </a:solidFill>
                <a:latin typeface="Arial" panose="020B0604020202020204" pitchFamily="34" charset="0"/>
                <a:cs typeface="Arial" panose="020B0604020202020204" pitchFamily="34" charset="0"/>
              </a:rPr>
              <a:t>• </a:t>
            </a:r>
            <a:r>
              <a:rPr lang="en-GB" sz="2400" dirty="0">
                <a:effectLst/>
                <a:latin typeface="Calibri" panose="020F0502020204030204" pitchFamily="34" charset="0"/>
                <a:ea typeface="Calibri" panose="020F0502020204030204" pitchFamily="34" charset="0"/>
                <a:cs typeface="Times New Roman" panose="02020603050405020304" pitchFamily="18" charset="0"/>
              </a:rPr>
              <a:t>Know the mec</a:t>
            </a:r>
            <a:r>
              <a:rPr lang="en-GB" dirty="0">
                <a:latin typeface="Calibri" panose="020F0502020204030204" pitchFamily="34" charset="0"/>
                <a:ea typeface="Calibri" panose="020F0502020204030204" pitchFamily="34" charset="0"/>
                <a:cs typeface="Times New Roman" panose="02020603050405020304" pitchFamily="18" charset="0"/>
              </a:rPr>
              <a:t>hanisms behind genetic change within and between populations and species and how they are measured</a:t>
            </a:r>
          </a:p>
          <a:p>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altLang="en-US" sz="2400" dirty="0">
                <a:solidFill>
                  <a:srgbClr val="000000"/>
                </a:solidFill>
                <a:latin typeface="Arial" panose="020B0604020202020204" pitchFamily="34" charset="0"/>
                <a:cs typeface="Arial" panose="020B0604020202020204" pitchFamily="34" charset="0"/>
              </a:rPr>
              <a:t>• </a:t>
            </a:r>
            <a:r>
              <a:rPr lang="en-GB" dirty="0">
                <a:latin typeface="Calibri" panose="020F0502020204030204" pitchFamily="34" charset="0"/>
                <a:ea typeface="Calibri" panose="020F0502020204030204" pitchFamily="34" charset="0"/>
                <a:cs typeface="Times New Roman" panose="02020603050405020304" pitchFamily="18" charset="0"/>
              </a:rPr>
              <a:t>Be able to use bioinformatic tools to (</a:t>
            </a:r>
            <a:r>
              <a:rPr lang="en-GB" dirty="0" err="1">
                <a:latin typeface="Calibri" panose="020F0502020204030204" pitchFamily="34" charset="0"/>
                <a:ea typeface="Calibri" panose="020F0502020204030204" pitchFamily="34" charset="0"/>
                <a:cs typeface="Times New Roman" panose="02020603050405020304" pitchFamily="18" charset="0"/>
              </a:rPr>
              <a:t>i</a:t>
            </a:r>
            <a:r>
              <a:rPr lang="en-GB" dirty="0">
                <a:latin typeface="Calibri" panose="020F0502020204030204" pitchFamily="34" charset="0"/>
                <a:ea typeface="Calibri" panose="020F0502020204030204" pitchFamily="34" charset="0"/>
                <a:cs typeface="Times New Roman" panose="02020603050405020304" pitchFamily="18" charset="0"/>
              </a:rPr>
              <a:t>) manipulate gene and protein sequences, (ii) construct alignments, (iii) understand genome annotation and genome databases, (iv) be able to use online tools for a variety of evolutionary applications related to populations, species and genomes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1534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1120B82D-E27D-6A06-1CA3-43BEA8CA0896}"/>
              </a:ext>
            </a:extLst>
          </p:cNvPr>
          <p:cNvSpPr>
            <a:spLocks noChangeArrowheads="1"/>
          </p:cNvSpPr>
          <p:nvPr/>
        </p:nvSpPr>
        <p:spPr bwMode="auto">
          <a:xfrm>
            <a:off x="2438400" y="1492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GB" altLang="en-US" sz="2400">
              <a:solidFill>
                <a:srgbClr val="000000"/>
              </a:solidFill>
              <a:latin typeface="Arial" panose="020B0604020202020204" pitchFamily="34" charset="0"/>
            </a:endParaRPr>
          </a:p>
        </p:txBody>
      </p:sp>
      <p:sp>
        <p:nvSpPr>
          <p:cNvPr id="51202" name="Rectangle 5">
            <a:extLst>
              <a:ext uri="{FF2B5EF4-FFF2-40B4-BE49-F238E27FC236}">
                <a16:creationId xmlns:a16="http://schemas.microsoft.com/office/drawing/2014/main" id="{C0B1A61A-3E79-E642-C519-94B7A7F7A1F7}"/>
              </a:ext>
            </a:extLst>
          </p:cNvPr>
          <p:cNvSpPr>
            <a:spLocks noChangeArrowheads="1"/>
          </p:cNvSpPr>
          <p:nvPr/>
        </p:nvSpPr>
        <p:spPr bwMode="auto">
          <a:xfrm>
            <a:off x="1295400" y="304800"/>
            <a:ext cx="6788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3300"/>
                </a:solidFill>
                <a:latin typeface="Arial" panose="020B0604020202020204" pitchFamily="34" charset="0"/>
              </a:rPr>
              <a:t>The split function model of gene </a:t>
            </a:r>
          </a:p>
          <a:p>
            <a:pPr>
              <a:spcBef>
                <a:spcPct val="0"/>
              </a:spcBef>
              <a:buFontTx/>
              <a:buNone/>
            </a:pPr>
            <a:r>
              <a:rPr lang="en-GB" altLang="en-US" sz="3600">
                <a:solidFill>
                  <a:srgbClr val="FF3300"/>
                </a:solidFill>
                <a:latin typeface="Arial" panose="020B0604020202020204" pitchFamily="34" charset="0"/>
              </a:rPr>
              <a:t>                duplication</a:t>
            </a:r>
          </a:p>
        </p:txBody>
      </p:sp>
      <p:sp>
        <p:nvSpPr>
          <p:cNvPr id="51203" name="Rectangle 6">
            <a:extLst>
              <a:ext uri="{FF2B5EF4-FFF2-40B4-BE49-F238E27FC236}">
                <a16:creationId xmlns:a16="http://schemas.microsoft.com/office/drawing/2014/main" id="{B77AF1C3-6C1E-E56F-5DE1-8B1540C84FAC}"/>
              </a:ext>
            </a:extLst>
          </p:cNvPr>
          <p:cNvSpPr>
            <a:spLocks noChangeArrowheads="1"/>
          </p:cNvSpPr>
          <p:nvPr/>
        </p:nvSpPr>
        <p:spPr bwMode="auto">
          <a:xfrm>
            <a:off x="1143000" y="1828800"/>
            <a:ext cx="70580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a:t>
            </a:r>
            <a:r>
              <a:rPr lang="en-GB" altLang="en-US" sz="2800" i="1">
                <a:solidFill>
                  <a:srgbClr val="000000"/>
                </a:solidFill>
                <a:latin typeface="Arial" panose="020B0604020202020204" pitchFamily="34" charset="0"/>
              </a:rPr>
              <a:t>vpr</a:t>
            </a:r>
            <a:r>
              <a:rPr lang="en-GB" altLang="en-US" sz="2800">
                <a:solidFill>
                  <a:srgbClr val="000000"/>
                </a:solidFill>
                <a:latin typeface="Arial" panose="020B0604020202020204" pitchFamily="34" charset="0"/>
              </a:rPr>
              <a:t> is a gene present within the primate </a:t>
            </a:r>
          </a:p>
          <a:p>
            <a:pPr>
              <a:spcBef>
                <a:spcPct val="0"/>
              </a:spcBef>
              <a:buFontTx/>
              <a:buNone/>
            </a:pPr>
            <a:r>
              <a:rPr lang="en-GB" altLang="en-US" sz="2800">
                <a:solidFill>
                  <a:srgbClr val="000000"/>
                </a:solidFill>
                <a:latin typeface="Arial" panose="020B0604020202020204" pitchFamily="34" charset="0"/>
              </a:rPr>
              <a:t>lentiviruses</a:t>
            </a:r>
          </a:p>
          <a:p>
            <a:pPr>
              <a:spcBef>
                <a:spcPct val="0"/>
              </a:spcBef>
              <a:buFontTx/>
              <a:buNone/>
            </a:pPr>
            <a:r>
              <a:rPr lang="en-GB" altLang="en-US" sz="2800">
                <a:solidFill>
                  <a:srgbClr val="000000"/>
                </a:solidFill>
                <a:latin typeface="Arial" panose="020B0604020202020204" pitchFamily="34" charset="0"/>
              </a:rPr>
              <a:t>• in HIV-2 </a:t>
            </a:r>
            <a:r>
              <a:rPr lang="en-GB" altLang="en-US" sz="2800" i="1">
                <a:solidFill>
                  <a:srgbClr val="000000"/>
                </a:solidFill>
                <a:latin typeface="Arial" panose="020B0604020202020204" pitchFamily="34" charset="0"/>
              </a:rPr>
              <a:t>vpr</a:t>
            </a:r>
            <a:r>
              <a:rPr lang="en-GB" altLang="en-US" sz="2800">
                <a:solidFill>
                  <a:srgbClr val="000000"/>
                </a:solidFill>
                <a:latin typeface="Arial" panose="020B0604020202020204" pitchFamily="34" charset="0"/>
              </a:rPr>
              <a:t> has duplicated and the virus </a:t>
            </a:r>
          </a:p>
          <a:p>
            <a:pPr>
              <a:spcBef>
                <a:spcPct val="0"/>
              </a:spcBef>
              <a:buFontTx/>
              <a:buNone/>
            </a:pPr>
            <a:r>
              <a:rPr lang="en-GB" altLang="en-US" sz="2800">
                <a:solidFill>
                  <a:srgbClr val="000000"/>
                </a:solidFill>
                <a:latin typeface="Arial" panose="020B0604020202020204" pitchFamily="34" charset="0"/>
              </a:rPr>
              <a:t>has both a </a:t>
            </a:r>
            <a:r>
              <a:rPr lang="en-GB" altLang="en-US" sz="2800" i="1">
                <a:solidFill>
                  <a:srgbClr val="000000"/>
                </a:solidFill>
                <a:latin typeface="Arial" panose="020B0604020202020204" pitchFamily="34" charset="0"/>
              </a:rPr>
              <a:t>vpr</a:t>
            </a:r>
            <a:r>
              <a:rPr lang="en-GB" altLang="en-US" sz="2800">
                <a:solidFill>
                  <a:srgbClr val="000000"/>
                </a:solidFill>
                <a:latin typeface="Arial" panose="020B0604020202020204" pitchFamily="34" charset="0"/>
              </a:rPr>
              <a:t> gene and a related </a:t>
            </a:r>
            <a:r>
              <a:rPr lang="en-GB" altLang="en-US" sz="2800" i="1">
                <a:solidFill>
                  <a:srgbClr val="000000"/>
                </a:solidFill>
                <a:latin typeface="Arial" panose="020B0604020202020204" pitchFamily="34" charset="0"/>
              </a:rPr>
              <a:t>vpx</a:t>
            </a:r>
            <a:r>
              <a:rPr lang="en-GB" altLang="en-US" sz="2800">
                <a:solidFill>
                  <a:srgbClr val="000000"/>
                </a:solidFill>
                <a:latin typeface="Arial" panose="020B0604020202020204" pitchFamily="34" charset="0"/>
              </a:rPr>
              <a:t> gene</a:t>
            </a:r>
          </a:p>
        </p:txBody>
      </p:sp>
      <p:pic>
        <p:nvPicPr>
          <p:cNvPr id="51204" name="Picture 7">
            <a:extLst>
              <a:ext uri="{FF2B5EF4-FFF2-40B4-BE49-F238E27FC236}">
                <a16:creationId xmlns:a16="http://schemas.microsoft.com/office/drawing/2014/main" id="{98ADF809-B434-AE4F-D7FD-514574C3C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114800"/>
            <a:ext cx="86868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7C3A45AF-28BC-669A-2342-0586C272BD0E}"/>
              </a:ext>
            </a:extLst>
          </p:cNvPr>
          <p:cNvSpPr>
            <a:spLocks noChangeArrowheads="1"/>
          </p:cNvSpPr>
          <p:nvPr/>
        </p:nvSpPr>
        <p:spPr bwMode="auto">
          <a:xfrm>
            <a:off x="2752725" y="293927"/>
            <a:ext cx="363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dirty="0">
                <a:solidFill>
                  <a:srgbClr val="FF3300"/>
                </a:solidFill>
                <a:latin typeface="Arial" panose="020B0604020202020204" pitchFamily="34" charset="0"/>
              </a:rPr>
              <a:t>Gene conversion</a:t>
            </a:r>
            <a:endParaRPr lang="en-GB" altLang="en-US" sz="2400" dirty="0">
              <a:solidFill>
                <a:srgbClr val="000000"/>
              </a:solidFill>
              <a:latin typeface="Arial" panose="020B0604020202020204" pitchFamily="34" charset="0"/>
            </a:endParaRPr>
          </a:p>
        </p:txBody>
      </p:sp>
      <p:sp>
        <p:nvSpPr>
          <p:cNvPr id="53250" name="Rectangle 3">
            <a:extLst>
              <a:ext uri="{FF2B5EF4-FFF2-40B4-BE49-F238E27FC236}">
                <a16:creationId xmlns:a16="http://schemas.microsoft.com/office/drawing/2014/main" id="{F5725158-3999-324F-1B4A-CC208E375105}"/>
              </a:ext>
            </a:extLst>
          </p:cNvPr>
          <p:cNvSpPr>
            <a:spLocks noChangeArrowheads="1"/>
          </p:cNvSpPr>
          <p:nvPr/>
        </p:nvSpPr>
        <p:spPr bwMode="auto">
          <a:xfrm>
            <a:off x="330993" y="935277"/>
            <a:ext cx="84820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dirty="0">
                <a:solidFill>
                  <a:srgbClr val="000000"/>
                </a:solidFill>
                <a:latin typeface="Arial" panose="020B0604020202020204" pitchFamily="34" charset="0"/>
              </a:rPr>
              <a:t>• in gene conversion the DNA sequence of one </a:t>
            </a:r>
          </a:p>
          <a:p>
            <a:pPr>
              <a:spcBef>
                <a:spcPct val="0"/>
              </a:spcBef>
              <a:buFontTx/>
              <a:buNone/>
            </a:pPr>
            <a:r>
              <a:rPr lang="en-GB" altLang="en-US" sz="2800" dirty="0">
                <a:solidFill>
                  <a:srgbClr val="000000"/>
                </a:solidFill>
                <a:latin typeface="Arial" panose="020B0604020202020204" pitchFamily="34" charset="0"/>
              </a:rPr>
              <a:t>gene is replaced by the DNA sequence from another</a:t>
            </a:r>
            <a:endParaRPr lang="en-GB" altLang="en-US" sz="2000" dirty="0">
              <a:solidFill>
                <a:srgbClr val="000000"/>
              </a:solidFill>
              <a:latin typeface="Arial" panose="020B0604020202020204" pitchFamily="34" charset="0"/>
            </a:endParaRPr>
          </a:p>
        </p:txBody>
      </p:sp>
      <p:pic>
        <p:nvPicPr>
          <p:cNvPr id="53251" name="Picture 4">
            <a:extLst>
              <a:ext uri="{FF2B5EF4-FFF2-40B4-BE49-F238E27FC236}">
                <a16:creationId xmlns:a16="http://schemas.microsoft.com/office/drawing/2014/main" id="{0E39756D-7894-3EE5-45C1-D14F2AF94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2068273"/>
            <a:ext cx="42068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8C6193D-592E-95F5-4424-9B2B3C153EE6}"/>
              </a:ext>
            </a:extLst>
          </p:cNvPr>
          <p:cNvSpPr txBox="1"/>
          <p:nvPr/>
        </p:nvSpPr>
        <p:spPr>
          <a:xfrm>
            <a:off x="539552" y="2967335"/>
            <a:ext cx="2592288" cy="1569660"/>
          </a:xfrm>
          <a:prstGeom prst="rect">
            <a:avLst/>
          </a:prstGeom>
          <a:noFill/>
        </p:spPr>
        <p:txBody>
          <a:bodyPr wrap="square">
            <a:spAutoFit/>
          </a:bodyPr>
          <a:lstStyle/>
          <a:p>
            <a:r>
              <a:rPr lang="en-GB" altLang="en-US" sz="2400" dirty="0">
                <a:solidFill>
                  <a:srgbClr val="000000"/>
                </a:solidFill>
                <a:latin typeface="Arial" panose="020B0604020202020204" pitchFamily="34" charset="0"/>
              </a:rPr>
              <a:t>• large scale gene conversion overed in a later lecture</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4F435469-C6E9-9FD7-AEDF-650B8D811A7C}"/>
              </a:ext>
            </a:extLst>
          </p:cNvPr>
          <p:cNvSpPr>
            <a:spLocks noChangeArrowheads="1"/>
          </p:cNvSpPr>
          <p:nvPr/>
        </p:nvSpPr>
        <p:spPr bwMode="auto">
          <a:xfrm>
            <a:off x="2209800" y="762000"/>
            <a:ext cx="4400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AU" altLang="en-US" sz="3600">
                <a:solidFill>
                  <a:srgbClr val="FF3300"/>
                </a:solidFill>
                <a:latin typeface="Arial" panose="020B0604020202020204" pitchFamily="34" charset="0"/>
              </a:rPr>
              <a:t>rDNA gene evolution</a:t>
            </a:r>
            <a:endParaRPr lang="en-GB" altLang="en-US" sz="3600">
              <a:solidFill>
                <a:srgbClr val="FF3300"/>
              </a:solidFill>
              <a:latin typeface="Arial" panose="020B0604020202020204" pitchFamily="34" charset="0"/>
            </a:endParaRPr>
          </a:p>
        </p:txBody>
      </p:sp>
      <p:pic>
        <p:nvPicPr>
          <p:cNvPr id="54274" name="Picture 3">
            <a:extLst>
              <a:ext uri="{FF2B5EF4-FFF2-40B4-BE49-F238E27FC236}">
                <a16:creationId xmlns:a16="http://schemas.microsoft.com/office/drawing/2014/main" id="{498FC290-A82E-9568-5C86-E64126DE6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7358"/>
          <a:stretch>
            <a:fillRect/>
          </a:stretch>
        </p:blipFill>
        <p:spPr bwMode="auto">
          <a:xfrm>
            <a:off x="838200" y="1752600"/>
            <a:ext cx="7620000"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4">
            <a:extLst>
              <a:ext uri="{FF2B5EF4-FFF2-40B4-BE49-F238E27FC236}">
                <a16:creationId xmlns:a16="http://schemas.microsoft.com/office/drawing/2014/main" id="{9F483F7B-EA40-B829-6D4D-1674E0A02F28}"/>
              </a:ext>
            </a:extLst>
          </p:cNvPr>
          <p:cNvSpPr>
            <a:spLocks noChangeArrowheads="1"/>
          </p:cNvSpPr>
          <p:nvPr/>
        </p:nvSpPr>
        <p:spPr bwMode="auto">
          <a:xfrm>
            <a:off x="838200" y="3733800"/>
            <a:ext cx="68373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tandemly repeated gene families: evolve </a:t>
            </a:r>
          </a:p>
          <a:p>
            <a:pPr>
              <a:spcBef>
                <a:spcPct val="0"/>
              </a:spcBef>
              <a:buFontTx/>
              <a:buNone/>
            </a:pPr>
            <a:r>
              <a:rPr lang="en-GB" altLang="en-US" sz="2800">
                <a:solidFill>
                  <a:srgbClr val="000000"/>
                </a:solidFill>
                <a:latin typeface="Arial" panose="020B0604020202020204" pitchFamily="34" charset="0"/>
              </a:rPr>
              <a:t>by concerted evolution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descr="ch14f15.gif                                                    0004FB7BBill                           B191BFFC:">
            <a:extLst>
              <a:ext uri="{FF2B5EF4-FFF2-40B4-BE49-F238E27FC236}">
                <a16:creationId xmlns:a16="http://schemas.microsoft.com/office/drawing/2014/main" id="{A1D19DA6-ADB9-41C0-B7B2-825CB48FD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81000"/>
            <a:ext cx="5943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Rectangle 3">
            <a:extLst>
              <a:ext uri="{FF2B5EF4-FFF2-40B4-BE49-F238E27FC236}">
                <a16:creationId xmlns:a16="http://schemas.microsoft.com/office/drawing/2014/main" id="{40E60298-6593-6D06-5740-586FCC328392}"/>
              </a:ext>
            </a:extLst>
          </p:cNvPr>
          <p:cNvSpPr>
            <a:spLocks noChangeArrowheads="1"/>
          </p:cNvSpPr>
          <p:nvPr/>
        </p:nvSpPr>
        <p:spPr bwMode="auto">
          <a:xfrm>
            <a:off x="1676400" y="5486400"/>
            <a:ext cx="60118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signature is that paralogs are more </a:t>
            </a:r>
          </a:p>
          <a:p>
            <a:pPr>
              <a:spcBef>
                <a:spcPct val="0"/>
              </a:spcBef>
              <a:buFontTx/>
              <a:buNone/>
            </a:pPr>
            <a:r>
              <a:rPr lang="en-GB" altLang="en-US" sz="2800">
                <a:solidFill>
                  <a:srgbClr val="000000"/>
                </a:solidFill>
                <a:latin typeface="Arial" panose="020B0604020202020204" pitchFamily="34" charset="0"/>
              </a:rPr>
              <a:t>closely related than orthologs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descr="&#9;ch9f8.gif                                                      0004FB7BBill                           B191BFFC:">
            <a:extLst>
              <a:ext uri="{FF2B5EF4-FFF2-40B4-BE49-F238E27FC236}">
                <a16:creationId xmlns:a16="http://schemas.microsoft.com/office/drawing/2014/main" id="{981BE4D8-7471-5A1E-3BE7-17719E882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489585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Rectangle 3">
            <a:extLst>
              <a:ext uri="{FF2B5EF4-FFF2-40B4-BE49-F238E27FC236}">
                <a16:creationId xmlns:a16="http://schemas.microsoft.com/office/drawing/2014/main" id="{D87E930C-63CA-29C1-8A2A-954232D5CD41}"/>
              </a:ext>
            </a:extLst>
          </p:cNvPr>
          <p:cNvSpPr>
            <a:spLocks noChangeArrowheads="1"/>
          </p:cNvSpPr>
          <p:nvPr/>
        </p:nvSpPr>
        <p:spPr bwMode="auto">
          <a:xfrm>
            <a:off x="5334000" y="533400"/>
            <a:ext cx="3595688"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concerted evolution </a:t>
            </a:r>
          </a:p>
          <a:p>
            <a:pPr>
              <a:spcBef>
                <a:spcPct val="0"/>
              </a:spcBef>
              <a:buFontTx/>
              <a:buNone/>
            </a:pPr>
            <a:r>
              <a:rPr lang="en-GB" altLang="en-US" sz="2800">
                <a:solidFill>
                  <a:srgbClr val="000000"/>
                </a:solidFill>
                <a:latin typeface="Arial" panose="020B0604020202020204" pitchFamily="34" charset="0"/>
              </a:rPr>
              <a:t>occurs via a </a:t>
            </a:r>
          </a:p>
          <a:p>
            <a:pPr>
              <a:spcBef>
                <a:spcPct val="0"/>
              </a:spcBef>
              <a:buFontTx/>
              <a:buNone/>
            </a:pPr>
            <a:r>
              <a:rPr lang="en-GB" altLang="en-US" sz="2800">
                <a:solidFill>
                  <a:srgbClr val="000000"/>
                </a:solidFill>
                <a:latin typeface="Arial" panose="020B0604020202020204" pitchFamily="34" charset="0"/>
              </a:rPr>
              <a:t>combination</a:t>
            </a:r>
          </a:p>
          <a:p>
            <a:pPr>
              <a:spcBef>
                <a:spcPct val="0"/>
              </a:spcBef>
              <a:buFontTx/>
              <a:buNone/>
            </a:pPr>
            <a:r>
              <a:rPr lang="en-GB" altLang="en-US" sz="2800">
                <a:solidFill>
                  <a:srgbClr val="000000"/>
                </a:solidFill>
                <a:latin typeface="Arial" panose="020B0604020202020204" pitchFamily="34" charset="0"/>
              </a:rPr>
              <a:t>of unequal cross-</a:t>
            </a:r>
          </a:p>
          <a:p>
            <a:pPr>
              <a:spcBef>
                <a:spcPct val="0"/>
              </a:spcBef>
              <a:buFontTx/>
              <a:buNone/>
            </a:pPr>
            <a:r>
              <a:rPr lang="en-GB" altLang="en-US" sz="2800">
                <a:solidFill>
                  <a:srgbClr val="000000"/>
                </a:solidFill>
                <a:latin typeface="Arial" panose="020B0604020202020204" pitchFamily="34" charset="0"/>
              </a:rPr>
              <a:t>over and gene </a:t>
            </a:r>
          </a:p>
          <a:p>
            <a:pPr>
              <a:spcBef>
                <a:spcPct val="0"/>
              </a:spcBef>
              <a:buFontTx/>
              <a:buNone/>
            </a:pPr>
            <a:r>
              <a:rPr lang="en-GB" altLang="en-US" sz="2800">
                <a:solidFill>
                  <a:srgbClr val="000000"/>
                </a:solidFill>
                <a:latin typeface="Arial" panose="020B0604020202020204" pitchFamily="34" charset="0"/>
              </a:rPr>
              <a:t>conversion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9298E17E-D744-CBF8-AF4F-B31F000556BF}"/>
              </a:ext>
            </a:extLst>
          </p:cNvPr>
          <p:cNvSpPr>
            <a:spLocks noChangeArrowheads="1"/>
          </p:cNvSpPr>
          <p:nvPr/>
        </p:nvSpPr>
        <p:spPr bwMode="auto">
          <a:xfrm>
            <a:off x="900113" y="1844675"/>
            <a:ext cx="72009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Gene duplication leads to about 40% of new genes being formed</a:t>
            </a:r>
          </a:p>
          <a:p>
            <a:pPr>
              <a:spcBef>
                <a:spcPct val="0"/>
              </a:spcBef>
              <a:buFontTx/>
              <a:buNone/>
            </a:pPr>
            <a:endParaRPr lang="en-GB" altLang="en-US" sz="2800">
              <a:solidFill>
                <a:srgbClr val="000000"/>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Where do the others come from?</a:t>
            </a:r>
          </a:p>
        </p:txBody>
      </p:sp>
      <p:sp>
        <p:nvSpPr>
          <p:cNvPr id="57346" name="Rectangle 1">
            <a:extLst>
              <a:ext uri="{FF2B5EF4-FFF2-40B4-BE49-F238E27FC236}">
                <a16:creationId xmlns:a16="http://schemas.microsoft.com/office/drawing/2014/main" id="{5F4509B3-6FF8-C865-49E3-B5261F6A295B}"/>
              </a:ext>
            </a:extLst>
          </p:cNvPr>
          <p:cNvSpPr>
            <a:spLocks noChangeArrowheads="1"/>
          </p:cNvSpPr>
          <p:nvPr/>
        </p:nvSpPr>
        <p:spPr bwMode="auto">
          <a:xfrm>
            <a:off x="900113" y="260350"/>
            <a:ext cx="720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AU" altLang="en-US" sz="3600">
                <a:solidFill>
                  <a:srgbClr val="FF3300"/>
                </a:solidFill>
                <a:latin typeface="Arial" panose="020B0604020202020204" pitchFamily="34" charset="0"/>
              </a:rPr>
              <a:t>Other mechanisms of new gene 	             formation</a:t>
            </a:r>
            <a:endParaRPr lang="en-GB" altLang="en-US" sz="3600">
              <a:solidFill>
                <a:srgbClr val="FF3300"/>
              </a:solidFill>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08E474C8-8214-777E-4152-FC23932DA60F}"/>
              </a:ext>
            </a:extLst>
          </p:cNvPr>
          <p:cNvSpPr>
            <a:spLocks noChangeArrowheads="1"/>
          </p:cNvSpPr>
          <p:nvPr/>
        </p:nvSpPr>
        <p:spPr bwMode="auto">
          <a:xfrm>
            <a:off x="2438400" y="1143000"/>
            <a:ext cx="3957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i="1">
                <a:solidFill>
                  <a:srgbClr val="FF3300"/>
                </a:solidFill>
                <a:latin typeface="Arial" panose="020B0604020202020204" pitchFamily="34" charset="0"/>
              </a:rPr>
              <a:t>De novo </a:t>
            </a:r>
            <a:r>
              <a:rPr lang="en-GB" altLang="en-US" sz="3600">
                <a:solidFill>
                  <a:srgbClr val="FF3300"/>
                </a:solidFill>
                <a:latin typeface="Arial" panose="020B0604020202020204" pitchFamily="34" charset="0"/>
              </a:rPr>
              <a:t>formation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a:extLst>
              <a:ext uri="{FF2B5EF4-FFF2-40B4-BE49-F238E27FC236}">
                <a16:creationId xmlns:a16="http://schemas.microsoft.com/office/drawing/2014/main" id="{975B9A36-1EBA-CD10-B163-7777FA6E1A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7620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Rectangle 2">
            <a:extLst>
              <a:ext uri="{FF2B5EF4-FFF2-40B4-BE49-F238E27FC236}">
                <a16:creationId xmlns:a16="http://schemas.microsoft.com/office/drawing/2014/main" id="{D0D6E1CC-F5EF-3C06-5C4C-D01887076A2F}"/>
              </a:ext>
            </a:extLst>
          </p:cNvPr>
          <p:cNvSpPr>
            <a:spLocks noChangeArrowheads="1"/>
          </p:cNvSpPr>
          <p:nvPr/>
        </p:nvSpPr>
        <p:spPr bwMode="auto">
          <a:xfrm>
            <a:off x="2528888" y="3198813"/>
            <a:ext cx="4086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400">
                <a:solidFill>
                  <a:schemeClr val="bg1"/>
                </a:solidFill>
                <a:latin typeface="Arial" panose="020B0604020202020204" pitchFamily="34" charset="0"/>
              </a:rPr>
              <a:t>gene duplication and fixation</a:t>
            </a:r>
            <a:endParaRPr lang="en-US" altLang="en-US" sz="2400"/>
          </a:p>
        </p:txBody>
      </p:sp>
      <p:sp>
        <p:nvSpPr>
          <p:cNvPr id="60419" name="Rectangle 3">
            <a:extLst>
              <a:ext uri="{FF2B5EF4-FFF2-40B4-BE49-F238E27FC236}">
                <a16:creationId xmlns:a16="http://schemas.microsoft.com/office/drawing/2014/main" id="{2D2D5C50-AA79-ED34-9D82-1D34876528E0}"/>
              </a:ext>
            </a:extLst>
          </p:cNvPr>
          <p:cNvSpPr>
            <a:spLocks noChangeArrowheads="1"/>
          </p:cNvSpPr>
          <p:nvPr/>
        </p:nvSpPr>
        <p:spPr bwMode="auto">
          <a:xfrm>
            <a:off x="1116013" y="188913"/>
            <a:ext cx="7620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dirty="0">
                <a:solidFill>
                  <a:srgbClr val="000000"/>
                </a:solidFill>
                <a:latin typeface="Arial" panose="020B0604020202020204" pitchFamily="34" charset="0"/>
              </a:rPr>
              <a:t>• numerous </a:t>
            </a:r>
            <a:r>
              <a:rPr lang="en-GB" altLang="en-US" sz="2800" i="1" dirty="0">
                <a:solidFill>
                  <a:srgbClr val="000000"/>
                </a:solidFill>
                <a:latin typeface="Arial" panose="020B0604020202020204" pitchFamily="34" charset="0"/>
              </a:rPr>
              <a:t>de novo </a:t>
            </a:r>
            <a:r>
              <a:rPr lang="en-GB" altLang="en-US" sz="2800" dirty="0">
                <a:solidFill>
                  <a:srgbClr val="000000"/>
                </a:solidFill>
                <a:latin typeface="Arial" panose="020B0604020202020204" pitchFamily="34" charset="0"/>
              </a:rPr>
              <a:t>genes have originated since the divergence of humans and chimpanzees  </a:t>
            </a:r>
            <a:endParaRPr lang="en-US" altLang="en-US" sz="2800" dirty="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a:extLst>
              <a:ext uri="{FF2B5EF4-FFF2-40B4-BE49-F238E27FC236}">
                <a16:creationId xmlns:a16="http://schemas.microsoft.com/office/drawing/2014/main" id="{9F627E16-1382-982D-9AE7-4EB64FAF7F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81000"/>
            <a:ext cx="60198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Rectangle 2">
            <a:extLst>
              <a:ext uri="{FF2B5EF4-FFF2-40B4-BE49-F238E27FC236}">
                <a16:creationId xmlns:a16="http://schemas.microsoft.com/office/drawing/2014/main" id="{A82C0E1B-B35A-CD4D-1AF1-979E575AE18F}"/>
              </a:ext>
            </a:extLst>
          </p:cNvPr>
          <p:cNvSpPr>
            <a:spLocks noChangeArrowheads="1"/>
          </p:cNvSpPr>
          <p:nvPr/>
        </p:nvSpPr>
        <p:spPr bwMode="auto">
          <a:xfrm>
            <a:off x="6781800" y="990600"/>
            <a:ext cx="2057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Expression is highest in testes and cerebral cortex</a:t>
            </a:r>
            <a:endParaRPr lang="en-GB" altLang="en-US" sz="28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a:extLst>
              <a:ext uri="{FF2B5EF4-FFF2-40B4-BE49-F238E27FC236}">
                <a16:creationId xmlns:a16="http://schemas.microsoft.com/office/drawing/2014/main" id="{36432468-BC27-ED24-CC74-DB6EF465D4D6}"/>
              </a:ext>
            </a:extLst>
          </p:cNvPr>
          <p:cNvPicPr>
            <a:picLocks noChangeAspect="1"/>
          </p:cNvPicPr>
          <p:nvPr/>
        </p:nvPicPr>
        <p:blipFill>
          <a:blip r:embed="rId3">
            <a:extLst>
              <a:ext uri="{28A0092B-C50C-407E-A947-70E740481C1C}">
                <a14:useLocalDpi xmlns:a14="http://schemas.microsoft.com/office/drawing/2010/main" val="0"/>
              </a:ext>
            </a:extLst>
          </a:blip>
          <a:srcRect r="28346"/>
          <a:stretch>
            <a:fillRect/>
          </a:stretch>
        </p:blipFill>
        <p:spPr bwMode="auto">
          <a:xfrm>
            <a:off x="762000" y="895350"/>
            <a:ext cx="4805363"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Rectangle 2">
            <a:extLst>
              <a:ext uri="{FF2B5EF4-FFF2-40B4-BE49-F238E27FC236}">
                <a16:creationId xmlns:a16="http://schemas.microsoft.com/office/drawing/2014/main" id="{A6237FE3-374C-E586-4045-8B7F6E41E7E9}"/>
              </a:ext>
            </a:extLst>
          </p:cNvPr>
          <p:cNvSpPr>
            <a:spLocks noChangeArrowheads="1"/>
          </p:cNvSpPr>
          <p:nvPr/>
        </p:nvSpPr>
        <p:spPr bwMode="auto">
          <a:xfrm>
            <a:off x="5791200" y="609600"/>
            <a:ext cx="28956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a:t>
            </a:r>
            <a:r>
              <a:rPr lang="en-GB" altLang="en-US" sz="2800" i="1">
                <a:solidFill>
                  <a:srgbClr val="000000"/>
                </a:solidFill>
                <a:latin typeface="Arial" panose="020B0604020202020204" pitchFamily="34" charset="0"/>
                <a:cs typeface="Arial" panose="020B0604020202020204" pitchFamily="34" charset="0"/>
              </a:rPr>
              <a:t>De novo </a:t>
            </a:r>
            <a:r>
              <a:rPr lang="en-GB" altLang="en-US" sz="2800">
                <a:solidFill>
                  <a:srgbClr val="000000"/>
                </a:solidFill>
                <a:latin typeface="Arial" panose="020B0604020202020204" pitchFamily="34" charset="0"/>
                <a:cs typeface="Arial" panose="020B0604020202020204" pitchFamily="34" charset="0"/>
              </a:rPr>
              <a:t>genes are evolving faster than other genes</a:t>
            </a:r>
          </a:p>
          <a:p>
            <a:pPr>
              <a:spcBef>
                <a:spcPct val="0"/>
              </a:spcBef>
              <a:buFontTx/>
              <a:buNone/>
            </a:pPr>
            <a:endParaRPr lang="en-GB" altLang="en-US" sz="2800">
              <a:solidFill>
                <a:srgbClr val="000000"/>
              </a:solidFill>
              <a:latin typeface="Arial" panose="020B0604020202020204" pitchFamily="34" charset="0"/>
              <a:cs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Human genes evolving more slowly than non-coding counterparts in chimpanzees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F958992B-FF9F-6D5B-F526-CB0E8B5F2188}"/>
              </a:ext>
            </a:extLst>
          </p:cNvPr>
          <p:cNvSpPr>
            <a:spLocks noChangeArrowheads="1"/>
          </p:cNvSpPr>
          <p:nvPr/>
        </p:nvSpPr>
        <p:spPr bwMode="auto">
          <a:xfrm>
            <a:off x="1835150" y="549275"/>
            <a:ext cx="5207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4400" dirty="0">
                <a:solidFill>
                  <a:srgbClr val="FF3300"/>
                </a:solidFill>
                <a:latin typeface="Arial" panose="020B0604020202020204" pitchFamily="34" charset="0"/>
              </a:rPr>
              <a:t>Origin of new genes</a:t>
            </a:r>
          </a:p>
        </p:txBody>
      </p:sp>
      <p:sp>
        <p:nvSpPr>
          <p:cNvPr id="3" name="TextBox 2">
            <a:extLst>
              <a:ext uri="{FF2B5EF4-FFF2-40B4-BE49-F238E27FC236}">
                <a16:creationId xmlns:a16="http://schemas.microsoft.com/office/drawing/2014/main" id="{240D122F-E3B9-1406-26BA-4C565709D230}"/>
              </a:ext>
            </a:extLst>
          </p:cNvPr>
          <p:cNvSpPr txBox="1"/>
          <p:nvPr/>
        </p:nvSpPr>
        <p:spPr>
          <a:xfrm>
            <a:off x="1115616" y="1700808"/>
            <a:ext cx="7416824" cy="3046988"/>
          </a:xfrm>
          <a:prstGeom prst="rect">
            <a:avLst/>
          </a:prstGeom>
          <a:noFill/>
        </p:spPr>
        <p:txBody>
          <a:bodyPr wrap="square">
            <a:spAutoFit/>
          </a:bodyPr>
          <a:lstStyle/>
          <a:p>
            <a:r>
              <a:rPr lang="en-GB" sz="2400" dirty="0">
                <a:effectLst/>
                <a:latin typeface="Calibri" panose="020F0502020204030204" pitchFamily="34" charset="0"/>
                <a:ea typeface="Calibri" panose="020F0502020204030204" pitchFamily="34" charset="0"/>
                <a:cs typeface="Times New Roman" panose="02020603050405020304" pitchFamily="18" charset="0"/>
              </a:rPr>
              <a:t>By the end of lectures 1 and 2 you should be able to understand and explain</a:t>
            </a:r>
          </a:p>
          <a:p>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altLang="en-US" sz="2400" dirty="0">
                <a:solidFill>
                  <a:srgbClr val="000000"/>
                </a:solidFill>
                <a:latin typeface="Calibri" panose="020F0502020204030204" pitchFamily="34" charset="0"/>
                <a:cs typeface="Calibri" panose="020F0502020204030204" pitchFamily="34" charset="0"/>
              </a:rPr>
              <a:t>• the major sources of new gene formation</a:t>
            </a:r>
          </a:p>
          <a:p>
            <a:r>
              <a:rPr lang="en-GB" altLang="en-US" sz="2400" dirty="0">
                <a:solidFill>
                  <a:srgbClr val="000000"/>
                </a:solidFill>
                <a:latin typeface="Calibri" panose="020F0502020204030204" pitchFamily="34" charset="0"/>
                <a:cs typeface="Calibri" panose="020F0502020204030204" pitchFamily="34" charset="0"/>
              </a:rPr>
              <a:t>• redundancy </a:t>
            </a:r>
          </a:p>
          <a:p>
            <a:r>
              <a:rPr lang="en-GB" altLang="en-US" sz="2400" dirty="0">
                <a:solidFill>
                  <a:srgbClr val="000000"/>
                </a:solidFill>
                <a:latin typeface="Calibri" panose="020F0502020204030204" pitchFamily="34" charset="0"/>
                <a:cs typeface="Calibri" panose="020F0502020204030204" pitchFamily="34" charset="0"/>
              </a:rPr>
              <a:t>•</a:t>
            </a:r>
            <a:r>
              <a:rPr lang="en-GB" altLang="en-US" dirty="0">
                <a:solidFill>
                  <a:srgbClr val="000000"/>
                </a:solidFill>
                <a:latin typeface="Calibri" panose="020F0502020204030204" pitchFamily="34" charset="0"/>
                <a:cs typeface="Calibri" panose="020F0502020204030204" pitchFamily="34" charset="0"/>
              </a:rPr>
              <a:t> the mechanisms of unequal crossover, gene conversion and concerted evolution</a:t>
            </a:r>
          </a:p>
          <a:p>
            <a:r>
              <a:rPr lang="en-GB" altLang="en-US" sz="2400" dirty="0">
                <a:solidFill>
                  <a:srgbClr val="000000"/>
                </a:solidFill>
                <a:latin typeface="Calibri" panose="020F0502020204030204" pitchFamily="34" charset="0"/>
                <a:cs typeface="Calibri" panose="020F0502020204030204" pitchFamily="34" charset="0"/>
              </a:rPr>
              <a:t>• the mechanism of pseudogene formation</a:t>
            </a:r>
            <a:endParaRPr lang="en-GB" sz="240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a:extLst>
              <a:ext uri="{FF2B5EF4-FFF2-40B4-BE49-F238E27FC236}">
                <a16:creationId xmlns:a16="http://schemas.microsoft.com/office/drawing/2014/main" id="{781D8306-A6D0-980D-79DB-E170015BA8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81000"/>
            <a:ext cx="6934200"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Rectangle 2">
            <a:extLst>
              <a:ext uri="{FF2B5EF4-FFF2-40B4-BE49-F238E27FC236}">
                <a16:creationId xmlns:a16="http://schemas.microsoft.com/office/drawing/2014/main" id="{489B55C0-6529-AC6F-0553-60F9CF690F40}"/>
              </a:ext>
            </a:extLst>
          </p:cNvPr>
          <p:cNvSpPr>
            <a:spLocks noChangeArrowheads="1"/>
          </p:cNvSpPr>
          <p:nvPr/>
        </p:nvSpPr>
        <p:spPr bwMode="auto">
          <a:xfrm>
            <a:off x="914400" y="5410200"/>
            <a:ext cx="6400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a:t>
            </a:r>
            <a:r>
              <a:rPr lang="en-GB" altLang="en-US" sz="2800">
                <a:solidFill>
                  <a:srgbClr val="000000"/>
                </a:solidFill>
                <a:latin typeface="Arial" panose="020B0604020202020204" pitchFamily="34" charset="0"/>
                <a:cs typeface="Arial" panose="020B0604020202020204" pitchFamily="34" charset="0"/>
              </a:rPr>
              <a:t>Mechanism for </a:t>
            </a:r>
            <a:r>
              <a:rPr lang="en-GB" altLang="en-US" sz="2800" i="1">
                <a:solidFill>
                  <a:srgbClr val="000000"/>
                </a:solidFill>
                <a:latin typeface="Arial" panose="020B0604020202020204" pitchFamily="34" charset="0"/>
                <a:cs typeface="Arial" panose="020B0604020202020204" pitchFamily="34" charset="0"/>
              </a:rPr>
              <a:t>de novo </a:t>
            </a:r>
            <a:r>
              <a:rPr lang="en-GB" altLang="en-US" sz="2800">
                <a:solidFill>
                  <a:srgbClr val="000000"/>
                </a:solidFill>
                <a:latin typeface="Arial" panose="020B0604020202020204" pitchFamily="34" charset="0"/>
                <a:cs typeface="Arial" panose="020B0604020202020204" pitchFamily="34" charset="0"/>
              </a:rPr>
              <a:t>gene formation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1354323E-84F9-8B6B-2A47-DD92AD4038EA}"/>
              </a:ext>
            </a:extLst>
          </p:cNvPr>
          <p:cNvSpPr>
            <a:spLocks noChangeArrowheads="1"/>
          </p:cNvSpPr>
          <p:nvPr/>
        </p:nvSpPr>
        <p:spPr bwMode="auto">
          <a:xfrm>
            <a:off x="1828800" y="533400"/>
            <a:ext cx="5943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de novo formation of new genes</a:t>
            </a:r>
          </a:p>
          <a:p>
            <a:pPr>
              <a:spcBef>
                <a:spcPct val="0"/>
              </a:spcBef>
              <a:buFontTx/>
              <a:buNone/>
            </a:pPr>
            <a:r>
              <a:rPr lang="en-GB" altLang="en-US" sz="2800">
                <a:solidFill>
                  <a:srgbClr val="000000"/>
                </a:solidFill>
                <a:latin typeface="Arial" panose="020B0604020202020204" pitchFamily="34" charset="0"/>
              </a:rPr>
              <a:t>  the ‘motherless’ gene FLJ33706</a:t>
            </a:r>
            <a:endParaRPr lang="en-GB" altLang="en-US" sz="2800">
              <a:solidFill>
                <a:srgbClr val="000000"/>
              </a:solidFill>
            </a:endParaRPr>
          </a:p>
        </p:txBody>
      </p:sp>
      <p:pic>
        <p:nvPicPr>
          <p:cNvPr id="67586" name="Picture 3" descr="de novo.g003.png">
            <a:extLst>
              <a:ext uri="{FF2B5EF4-FFF2-40B4-BE49-F238E27FC236}">
                <a16:creationId xmlns:a16="http://schemas.microsoft.com/office/drawing/2014/main" id="{0A8057C1-731A-F065-A187-6832B4844B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24000"/>
            <a:ext cx="68818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6">
            <a:extLst>
              <a:ext uri="{FF2B5EF4-FFF2-40B4-BE49-F238E27FC236}">
                <a16:creationId xmlns:a16="http://schemas.microsoft.com/office/drawing/2014/main" id="{3D175FF5-C812-6071-550B-B63C5BB6F8D4}"/>
              </a:ext>
            </a:extLst>
          </p:cNvPr>
          <p:cNvSpPr>
            <a:spLocks noChangeArrowheads="1"/>
          </p:cNvSpPr>
          <p:nvPr/>
        </p:nvSpPr>
        <p:spPr bwMode="auto">
          <a:xfrm>
            <a:off x="1520825" y="5661025"/>
            <a:ext cx="65595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GB" altLang="en-US" sz="2400">
              <a:solidFill>
                <a:srgbClr val="FFFFFF"/>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 Note: only polymorphic sites shown</a:t>
            </a:r>
            <a:endParaRPr lang="en-US" altLang="en-US" sz="28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a:extLst>
              <a:ext uri="{FF2B5EF4-FFF2-40B4-BE49-F238E27FC236}">
                <a16:creationId xmlns:a16="http://schemas.microsoft.com/office/drawing/2014/main" id="{A42C07AA-B356-E0C2-27D7-904C57051332}"/>
              </a:ext>
            </a:extLst>
          </p:cNvPr>
          <p:cNvSpPr>
            <a:spLocks noChangeArrowheads="1"/>
          </p:cNvSpPr>
          <p:nvPr/>
        </p:nvSpPr>
        <p:spPr bwMode="auto">
          <a:xfrm>
            <a:off x="1371600" y="152400"/>
            <a:ext cx="6248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Human specific, it may be involved in nicotine addiction and Alzheimer’s disease </a:t>
            </a:r>
            <a:endParaRPr lang="en-GB" altLang="en-US" sz="2800">
              <a:solidFill>
                <a:srgbClr val="000000"/>
              </a:solidFill>
            </a:endParaRPr>
          </a:p>
        </p:txBody>
      </p:sp>
      <p:sp>
        <p:nvSpPr>
          <p:cNvPr id="69634" name="TextBox 5">
            <a:extLst>
              <a:ext uri="{FF2B5EF4-FFF2-40B4-BE49-F238E27FC236}">
                <a16:creationId xmlns:a16="http://schemas.microsoft.com/office/drawing/2014/main" id="{91FA1ADA-84E9-BC21-6F0C-3A7D7923FA8E}"/>
              </a:ext>
            </a:extLst>
          </p:cNvPr>
          <p:cNvSpPr txBox="1">
            <a:spLocks noChangeArrowheads="1"/>
          </p:cNvSpPr>
          <p:nvPr/>
        </p:nvSpPr>
        <p:spPr bwMode="auto">
          <a:xfrm>
            <a:off x="3581400" y="5715000"/>
            <a:ext cx="541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800">
                <a:solidFill>
                  <a:srgbClr val="000000"/>
                </a:solidFill>
                <a:latin typeface="Arial" panose="020B0604020202020204" pitchFamily="34" charset="0"/>
                <a:cs typeface="Arial" panose="020B0604020202020204" pitchFamily="34" charset="0"/>
              </a:rPr>
              <a:t>Expression profiles. CTX=cortex</a:t>
            </a:r>
          </a:p>
        </p:txBody>
      </p:sp>
      <p:pic>
        <p:nvPicPr>
          <p:cNvPr id="69635" name="Picture 6" descr="stainin.g006.png">
            <a:extLst>
              <a:ext uri="{FF2B5EF4-FFF2-40B4-BE49-F238E27FC236}">
                <a16:creationId xmlns:a16="http://schemas.microsoft.com/office/drawing/2014/main" id="{ADECC202-EA71-EAFD-CDC2-3633CD3A49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0"/>
            <a:ext cx="4572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7" descr="gifg004.png">
            <a:extLst>
              <a:ext uri="{FF2B5EF4-FFF2-40B4-BE49-F238E27FC236}">
                <a16:creationId xmlns:a16="http://schemas.microsoft.com/office/drawing/2014/main" id="{7282B18D-4877-7222-0B71-2AB41109EC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447800"/>
            <a:ext cx="583723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Rectangle 8">
            <a:extLst>
              <a:ext uri="{FF2B5EF4-FFF2-40B4-BE49-F238E27FC236}">
                <a16:creationId xmlns:a16="http://schemas.microsoft.com/office/drawing/2014/main" id="{FEC819FD-6E65-16ED-A50F-FF95B5E3EC69}"/>
              </a:ext>
            </a:extLst>
          </p:cNvPr>
          <p:cNvSpPr>
            <a:spLocks noChangeArrowheads="1"/>
          </p:cNvSpPr>
          <p:nvPr/>
        </p:nvSpPr>
        <p:spPr bwMode="auto">
          <a:xfrm>
            <a:off x="685800" y="5638800"/>
            <a:ext cx="2700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800">
                <a:latin typeface="Arial" panose="020B0604020202020204" pitchFamily="34" charset="0"/>
                <a:cs typeface="Arial" panose="020B0604020202020204" pitchFamily="34" charset="0"/>
              </a:rPr>
              <a:t>Neuron staining</a:t>
            </a:r>
            <a:endParaRPr lang="en-US" altLang="en-US" sz="280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a:extLst>
              <a:ext uri="{FF2B5EF4-FFF2-40B4-BE49-F238E27FC236}">
                <a16:creationId xmlns:a16="http://schemas.microsoft.com/office/drawing/2014/main" id="{79CF8620-A9BD-69B8-DB17-8322B307914B}"/>
              </a:ext>
            </a:extLst>
          </p:cNvPr>
          <p:cNvSpPr>
            <a:spLocks noChangeArrowheads="1"/>
          </p:cNvSpPr>
          <p:nvPr/>
        </p:nvSpPr>
        <p:spPr bwMode="auto">
          <a:xfrm>
            <a:off x="1752600" y="1600200"/>
            <a:ext cx="5727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3300"/>
                </a:solidFill>
                <a:latin typeface="Arial" panose="020B0604020202020204" pitchFamily="34" charset="0"/>
              </a:rPr>
              <a:t>Formation via transposition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3">
            <a:extLst>
              <a:ext uri="{FF2B5EF4-FFF2-40B4-BE49-F238E27FC236}">
                <a16:creationId xmlns:a16="http://schemas.microsoft.com/office/drawing/2014/main" id="{5A92AFC9-1441-64DB-07F6-8F1E78799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09600"/>
            <a:ext cx="5241925"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682" name="Rectangle 2">
            <a:extLst>
              <a:ext uri="{FF2B5EF4-FFF2-40B4-BE49-F238E27FC236}">
                <a16:creationId xmlns:a16="http://schemas.microsoft.com/office/drawing/2014/main" id="{6121ED43-E4B0-3474-8703-AD7A1ABBB579}"/>
              </a:ext>
            </a:extLst>
          </p:cNvPr>
          <p:cNvSpPr>
            <a:spLocks noChangeArrowheads="1"/>
          </p:cNvSpPr>
          <p:nvPr/>
        </p:nvSpPr>
        <p:spPr bwMode="auto">
          <a:xfrm>
            <a:off x="6248400" y="1295400"/>
            <a:ext cx="2895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LTR insertion in the pancreatic triacylglycerol gene in ground squirrels</a:t>
            </a:r>
          </a:p>
          <a:p>
            <a:pPr>
              <a:spcBef>
                <a:spcPct val="0"/>
              </a:spcBef>
              <a:buFontTx/>
              <a:buNone/>
            </a:pPr>
            <a:endParaRPr lang="en-GB" altLang="en-US" sz="2800">
              <a:solidFill>
                <a:schemeClr val="bg1"/>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 Expressed in white adipose tissue (see notes pages) </a:t>
            </a:r>
            <a:endParaRPr lang="en-US" altLang="en-US" sz="28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a:extLst>
              <a:ext uri="{FF2B5EF4-FFF2-40B4-BE49-F238E27FC236}">
                <a16:creationId xmlns:a16="http://schemas.microsoft.com/office/drawing/2014/main" id="{DE29FF96-20D9-B5FB-A3B5-47F15529CFA3}"/>
              </a:ext>
            </a:extLst>
          </p:cNvPr>
          <p:cNvSpPr>
            <a:spLocks noChangeArrowheads="1"/>
          </p:cNvSpPr>
          <p:nvPr/>
        </p:nvSpPr>
        <p:spPr bwMode="auto">
          <a:xfrm>
            <a:off x="1066800" y="0"/>
            <a:ext cx="74676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Retroposition followed by co-option is quite common</a:t>
            </a:r>
          </a:p>
          <a:p>
            <a:pPr>
              <a:spcBef>
                <a:spcPct val="0"/>
              </a:spcBef>
              <a:buFontTx/>
              <a:buNone/>
            </a:pPr>
            <a:r>
              <a:rPr lang="en-GB" altLang="en-US" sz="2800">
                <a:solidFill>
                  <a:srgbClr val="000000"/>
                </a:solidFill>
                <a:latin typeface="Arial" panose="020B0604020202020204" pitchFamily="34" charset="0"/>
              </a:rPr>
              <a:t>• syncytin</a:t>
            </a:r>
          </a:p>
          <a:p>
            <a:pPr>
              <a:spcBef>
                <a:spcPct val="0"/>
              </a:spcBef>
              <a:buFontTx/>
              <a:buNone/>
            </a:pPr>
            <a:r>
              <a:rPr lang="en-GB" altLang="en-US" sz="2800">
                <a:solidFill>
                  <a:srgbClr val="000000"/>
                </a:solidFill>
                <a:latin typeface="Arial" panose="020B0604020202020204" pitchFamily="34" charset="0"/>
              </a:rPr>
              <a:t>• hur1</a:t>
            </a:r>
          </a:p>
          <a:p>
            <a:pPr>
              <a:spcBef>
                <a:spcPct val="0"/>
              </a:spcBef>
              <a:buFontTx/>
              <a:buNone/>
            </a:pPr>
            <a:endParaRPr lang="en-GB" altLang="en-US" sz="2400">
              <a:solidFill>
                <a:schemeClr val="bg1"/>
              </a:solidFill>
              <a:latin typeface="Arial" panose="020B0604020202020204" pitchFamily="34" charset="0"/>
            </a:endParaRPr>
          </a:p>
          <a:p>
            <a:pPr>
              <a:spcBef>
                <a:spcPct val="0"/>
              </a:spcBef>
              <a:buFontTx/>
              <a:buNone/>
            </a:pPr>
            <a:endParaRPr lang="en-US" altLang="en-US" sz="2400"/>
          </a:p>
        </p:txBody>
      </p:sp>
      <p:pic>
        <p:nvPicPr>
          <p:cNvPr id="73730" name="Picture 2" descr="syctin.jpg">
            <a:extLst>
              <a:ext uri="{FF2B5EF4-FFF2-40B4-BE49-F238E27FC236}">
                <a16:creationId xmlns:a16="http://schemas.microsoft.com/office/drawing/2014/main" id="{72EA4A44-D752-5CAB-EFDD-0B77882108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05000"/>
            <a:ext cx="579120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3">
            <a:extLst>
              <a:ext uri="{FF2B5EF4-FFF2-40B4-BE49-F238E27FC236}">
                <a16:creationId xmlns:a16="http://schemas.microsoft.com/office/drawing/2014/main" id="{D24EB632-BC5F-4A0A-0BF5-C0B7E87F3C7A}"/>
              </a:ext>
            </a:extLst>
          </p:cNvPr>
          <p:cNvSpPr>
            <a:spLocks noChangeArrowheads="1"/>
          </p:cNvSpPr>
          <p:nvPr/>
        </p:nvSpPr>
        <p:spPr bwMode="auto">
          <a:xfrm>
            <a:off x="6324600" y="2057400"/>
            <a:ext cx="3276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syncytin, part of </a:t>
            </a:r>
          </a:p>
          <a:p>
            <a:pPr>
              <a:spcBef>
                <a:spcPct val="0"/>
              </a:spcBef>
              <a:buFontTx/>
              <a:buNone/>
            </a:pPr>
            <a:r>
              <a:rPr lang="en-GB" altLang="en-US" sz="2800">
                <a:solidFill>
                  <a:srgbClr val="000000"/>
                </a:solidFill>
                <a:latin typeface="Arial" panose="020B0604020202020204" pitchFamily="34" charset="0"/>
              </a:rPr>
              <a:t>a retrovirus</a:t>
            </a:r>
          </a:p>
          <a:p>
            <a:pPr>
              <a:spcBef>
                <a:spcPct val="0"/>
              </a:spcBef>
              <a:buFontTx/>
              <a:buNone/>
            </a:pPr>
            <a:r>
              <a:rPr lang="en-GB" altLang="en-US" sz="2800">
                <a:solidFill>
                  <a:srgbClr val="000000"/>
                </a:solidFill>
                <a:latin typeface="Arial" panose="020B0604020202020204" pitchFamily="34" charset="0"/>
              </a:rPr>
              <a:t>but which part?</a:t>
            </a:r>
          </a:p>
        </p:txBody>
      </p:sp>
      <p:sp>
        <p:nvSpPr>
          <p:cNvPr id="73732" name="Rectangle 4">
            <a:extLst>
              <a:ext uri="{FF2B5EF4-FFF2-40B4-BE49-F238E27FC236}">
                <a16:creationId xmlns:a16="http://schemas.microsoft.com/office/drawing/2014/main" id="{AE44ABCF-E968-4FC5-C071-94FC0EDFD646}"/>
              </a:ext>
            </a:extLst>
          </p:cNvPr>
          <p:cNvSpPr>
            <a:spLocks noChangeArrowheads="1"/>
          </p:cNvSpPr>
          <p:nvPr/>
        </p:nvSpPr>
        <p:spPr bwMode="auto">
          <a:xfrm>
            <a:off x="6400800" y="3505200"/>
            <a:ext cx="2590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ASCT2 is an</a:t>
            </a:r>
          </a:p>
          <a:p>
            <a:pPr>
              <a:spcBef>
                <a:spcPct val="0"/>
              </a:spcBef>
              <a:buFontTx/>
              <a:buNone/>
            </a:pPr>
            <a:r>
              <a:rPr lang="en-GB" altLang="en-US" sz="2800">
                <a:solidFill>
                  <a:srgbClr val="000000"/>
                </a:solidFill>
                <a:latin typeface="Arial" panose="020B0604020202020204" pitchFamily="34" charset="0"/>
              </a:rPr>
              <a:t>amino acid </a:t>
            </a:r>
          </a:p>
          <a:p>
            <a:pPr>
              <a:spcBef>
                <a:spcPct val="0"/>
              </a:spcBef>
              <a:buFontTx/>
              <a:buNone/>
            </a:pPr>
            <a:r>
              <a:rPr lang="en-GB" altLang="en-US" sz="2800">
                <a:solidFill>
                  <a:srgbClr val="000000"/>
                </a:solidFill>
                <a:latin typeface="Arial" panose="020B0604020202020204" pitchFamily="34" charset="0"/>
              </a:rPr>
              <a:t>transporter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a:extLst>
              <a:ext uri="{FF2B5EF4-FFF2-40B4-BE49-F238E27FC236}">
                <a16:creationId xmlns:a16="http://schemas.microsoft.com/office/drawing/2014/main" id="{7BBCB7B2-1523-361D-53D2-CF86F5E249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9525"/>
            <a:ext cx="4324350" cy="627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Rectangle 2">
            <a:extLst>
              <a:ext uri="{FF2B5EF4-FFF2-40B4-BE49-F238E27FC236}">
                <a16:creationId xmlns:a16="http://schemas.microsoft.com/office/drawing/2014/main" id="{B058163A-1F60-6D1D-2851-3F932B976E09}"/>
              </a:ext>
            </a:extLst>
          </p:cNvPr>
          <p:cNvSpPr>
            <a:spLocks noChangeArrowheads="1"/>
          </p:cNvSpPr>
          <p:nvPr/>
        </p:nvSpPr>
        <p:spPr bwMode="auto">
          <a:xfrm>
            <a:off x="5410200" y="609600"/>
            <a:ext cx="37338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The Fv1 gene in mice encodes a restriction factor which blocks infection by some retroviruses</a:t>
            </a:r>
          </a:p>
          <a:p>
            <a:pPr>
              <a:spcBef>
                <a:spcPct val="0"/>
              </a:spcBef>
              <a:buFontTx/>
              <a:buNone/>
            </a:pPr>
            <a:endParaRPr lang="en-GB" altLang="en-US" sz="2800">
              <a:solidFill>
                <a:srgbClr val="000000"/>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 Other (non retroviral proteins have also evolved with similar functions in the same and different species=</a:t>
            </a:r>
            <a:r>
              <a:rPr lang="en-GB" altLang="en-US" sz="2800">
                <a:solidFill>
                  <a:srgbClr val="FF0000"/>
                </a:solidFill>
                <a:latin typeface="Arial" panose="020B0604020202020204" pitchFamily="34" charset="0"/>
              </a:rPr>
              <a:t>high turnover again</a:t>
            </a:r>
            <a:r>
              <a:rPr lang="en-GB" altLang="en-US" sz="2800">
                <a:solidFill>
                  <a:srgbClr val="000000"/>
                </a:solidFill>
                <a:latin typeface="Arial" panose="020B0604020202020204" pitchFamily="34"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a:extLst>
              <a:ext uri="{FF2B5EF4-FFF2-40B4-BE49-F238E27FC236}">
                <a16:creationId xmlns:a16="http://schemas.microsoft.com/office/drawing/2014/main" id="{F20CF8E2-636C-06BC-9B9A-48032ED64229}"/>
              </a:ext>
            </a:extLst>
          </p:cNvPr>
          <p:cNvPicPr>
            <a:picLocks noChangeAspect="1"/>
          </p:cNvPicPr>
          <p:nvPr/>
        </p:nvPicPr>
        <p:blipFill>
          <a:blip r:embed="rId2">
            <a:extLst>
              <a:ext uri="{28A0092B-C50C-407E-A947-70E740481C1C}">
                <a14:useLocalDpi xmlns:a14="http://schemas.microsoft.com/office/drawing/2010/main" val="0"/>
              </a:ext>
            </a:extLst>
          </a:blip>
          <a:srcRect b="48515"/>
          <a:stretch>
            <a:fillRect/>
          </a:stretch>
        </p:blipFill>
        <p:spPr bwMode="auto">
          <a:xfrm>
            <a:off x="1174750" y="831850"/>
            <a:ext cx="67945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2" name="Rectangle 2">
            <a:extLst>
              <a:ext uri="{FF2B5EF4-FFF2-40B4-BE49-F238E27FC236}">
                <a16:creationId xmlns:a16="http://schemas.microsoft.com/office/drawing/2014/main" id="{6EBD6B0E-EBA6-4F92-1CA6-4364B57CB7F8}"/>
              </a:ext>
            </a:extLst>
          </p:cNvPr>
          <p:cNvSpPr>
            <a:spLocks noChangeArrowheads="1"/>
          </p:cNvSpPr>
          <p:nvPr/>
        </p:nvSpPr>
        <p:spPr bwMode="auto">
          <a:xfrm>
            <a:off x="1524000" y="4343400"/>
            <a:ext cx="63611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It is derived from part of the </a:t>
            </a:r>
            <a:r>
              <a:rPr lang="en-GB" altLang="en-US" sz="2800" i="1">
                <a:solidFill>
                  <a:srgbClr val="000000"/>
                </a:solidFill>
                <a:latin typeface="Arial" panose="020B0604020202020204" pitchFamily="34" charset="0"/>
              </a:rPr>
              <a:t>gag</a:t>
            </a:r>
            <a:r>
              <a:rPr lang="en-GB" altLang="en-US" sz="2800">
                <a:solidFill>
                  <a:srgbClr val="000000"/>
                </a:solidFill>
                <a:latin typeface="Arial" panose="020B0604020202020204" pitchFamily="34" charset="0"/>
              </a:rPr>
              <a:t> gene from another retrovirus</a:t>
            </a:r>
            <a:endParaRPr lang="en-US" altLang="en-US" sz="28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a:extLst>
              <a:ext uri="{FF2B5EF4-FFF2-40B4-BE49-F238E27FC236}">
                <a16:creationId xmlns:a16="http://schemas.microsoft.com/office/drawing/2014/main" id="{69736822-EA9D-0628-FE69-ECC26205B520}"/>
              </a:ext>
            </a:extLst>
          </p:cNvPr>
          <p:cNvSpPr>
            <a:spLocks noChangeArrowheads="1"/>
          </p:cNvSpPr>
          <p:nvPr/>
        </p:nvSpPr>
        <p:spPr bwMode="auto">
          <a:xfrm>
            <a:off x="1066800" y="228600"/>
            <a:ext cx="58829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400" dirty="0">
                <a:solidFill>
                  <a:srgbClr val="000000"/>
                </a:solidFill>
                <a:latin typeface="Arial" panose="020B0604020202020204" pitchFamily="34" charset="0"/>
              </a:rPr>
              <a:t>• Hur1 is a co-opted LTR-retrotransposon </a:t>
            </a:r>
          </a:p>
          <a:p>
            <a:pPr>
              <a:spcBef>
                <a:spcPct val="0"/>
              </a:spcBef>
              <a:buFontTx/>
              <a:buNone/>
            </a:pPr>
            <a:r>
              <a:rPr lang="en-GB" altLang="en-US" sz="2400" dirty="0">
                <a:solidFill>
                  <a:srgbClr val="000000"/>
                </a:solidFill>
                <a:latin typeface="Arial" panose="020B0604020202020204" pitchFamily="34" charset="0"/>
              </a:rPr>
              <a:t>with a 4KB ORF</a:t>
            </a:r>
          </a:p>
        </p:txBody>
      </p:sp>
      <p:pic>
        <p:nvPicPr>
          <p:cNvPr id="77826" name="Picture 2" descr="hur1.jpg">
            <a:extLst>
              <a:ext uri="{FF2B5EF4-FFF2-40B4-BE49-F238E27FC236}">
                <a16:creationId xmlns:a16="http://schemas.microsoft.com/office/drawing/2014/main" id="{86181944-2CC9-257B-0D19-0DF35A12609B}"/>
              </a:ext>
            </a:extLst>
          </p:cNvPr>
          <p:cNvPicPr>
            <a:picLocks noChangeAspect="1"/>
          </p:cNvPicPr>
          <p:nvPr/>
        </p:nvPicPr>
        <p:blipFill>
          <a:blip r:embed="rId3">
            <a:extLst>
              <a:ext uri="{28A0092B-C50C-407E-A947-70E740481C1C}">
                <a14:useLocalDpi xmlns:a14="http://schemas.microsoft.com/office/drawing/2010/main" val="0"/>
              </a:ext>
            </a:extLst>
          </a:blip>
          <a:srcRect l="23622" b="54587"/>
          <a:stretch>
            <a:fillRect/>
          </a:stretch>
        </p:blipFill>
        <p:spPr bwMode="auto">
          <a:xfrm>
            <a:off x="990600" y="1295400"/>
            <a:ext cx="4597400"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7FF3914-0AB8-B29B-DC99-416059E7C07B}"/>
              </a:ext>
            </a:extLst>
          </p:cNvPr>
          <p:cNvSpPr txBox="1"/>
          <p:nvPr/>
        </p:nvSpPr>
        <p:spPr>
          <a:xfrm>
            <a:off x="5867400" y="2132856"/>
            <a:ext cx="2809056" cy="2308324"/>
          </a:xfrm>
          <a:prstGeom prst="rect">
            <a:avLst/>
          </a:prstGeom>
          <a:noFill/>
        </p:spPr>
        <p:txBody>
          <a:bodyPr wrap="square">
            <a:spAutoFit/>
          </a:bodyPr>
          <a:lstStyle/>
          <a:p>
            <a:r>
              <a:rPr lang="en-GB" altLang="en-US" sz="2400" dirty="0">
                <a:solidFill>
                  <a:srgbClr val="000000"/>
                </a:solidFill>
                <a:latin typeface="Arial" panose="020B0604020202020204" pitchFamily="34" charset="0"/>
              </a:rPr>
              <a:t>• </a:t>
            </a:r>
            <a:r>
              <a:rPr lang="en-GB" altLang="en-US" dirty="0">
                <a:solidFill>
                  <a:srgbClr val="000000"/>
                </a:solidFill>
                <a:latin typeface="Arial" panose="020B0604020202020204" pitchFamily="34" charset="0"/>
              </a:rPr>
              <a:t>This is one I discovered-all </a:t>
            </a:r>
            <a:r>
              <a:rPr lang="en-GB" altLang="en-US" dirty="0" err="1">
                <a:solidFill>
                  <a:srgbClr val="000000"/>
                </a:solidFill>
                <a:latin typeface="Arial" panose="020B0604020202020204" pitchFamily="34" charset="0"/>
              </a:rPr>
              <a:t>plancental</a:t>
            </a:r>
            <a:r>
              <a:rPr lang="en-GB" altLang="en-US" dirty="0">
                <a:solidFill>
                  <a:srgbClr val="000000"/>
                </a:solidFill>
                <a:latin typeface="Arial" panose="020B0604020202020204" pitchFamily="34" charset="0"/>
              </a:rPr>
              <a:t> mammals have the gene which has a huge ORF</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a:extLst>
              <a:ext uri="{FF2B5EF4-FFF2-40B4-BE49-F238E27FC236}">
                <a16:creationId xmlns:a16="http://schemas.microsoft.com/office/drawing/2014/main" id="{8840C39E-3A66-0199-4A98-0111B296ADEF}"/>
              </a:ext>
            </a:extLst>
          </p:cNvPr>
          <p:cNvSpPr>
            <a:spLocks noChangeArrowheads="1"/>
          </p:cNvSpPr>
          <p:nvPr/>
        </p:nvSpPr>
        <p:spPr bwMode="auto">
          <a:xfrm>
            <a:off x="914400" y="1752600"/>
            <a:ext cx="6462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3300"/>
                </a:solidFill>
                <a:latin typeface="Arial" panose="020B0604020202020204" pitchFamily="34" charset="0"/>
              </a:rPr>
              <a:t>Formation via domain shuffling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7B8E3758-14EB-B206-0FBA-E6315C01D191}"/>
              </a:ext>
            </a:extLst>
          </p:cNvPr>
          <p:cNvSpPr>
            <a:spLocks noChangeArrowheads="1"/>
          </p:cNvSpPr>
          <p:nvPr/>
        </p:nvSpPr>
        <p:spPr bwMode="auto">
          <a:xfrm>
            <a:off x="2051050" y="387350"/>
            <a:ext cx="47513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3300"/>
                </a:solidFill>
                <a:latin typeface="Arial" panose="020B0604020202020204" pitchFamily="34" charset="0"/>
              </a:rPr>
              <a:t>Two Lecture Overview</a:t>
            </a:r>
          </a:p>
        </p:txBody>
      </p:sp>
      <p:sp>
        <p:nvSpPr>
          <p:cNvPr id="17410" name="Rectangle 3">
            <a:extLst>
              <a:ext uri="{FF2B5EF4-FFF2-40B4-BE49-F238E27FC236}">
                <a16:creationId xmlns:a16="http://schemas.microsoft.com/office/drawing/2014/main" id="{4098D3EA-8C6F-C9CC-5D36-F0B8D23058B7}"/>
              </a:ext>
            </a:extLst>
          </p:cNvPr>
          <p:cNvSpPr>
            <a:spLocks noChangeArrowheads="1"/>
          </p:cNvSpPr>
          <p:nvPr/>
        </p:nvSpPr>
        <p:spPr bwMode="auto">
          <a:xfrm>
            <a:off x="1116013" y="1484313"/>
            <a:ext cx="7726362"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dirty="0">
                <a:solidFill>
                  <a:srgbClr val="000000"/>
                </a:solidFill>
                <a:latin typeface="Arial" panose="020B0604020202020204" pitchFamily="34" charset="0"/>
              </a:rPr>
              <a:t>Origin of new genes via:</a:t>
            </a:r>
          </a:p>
          <a:p>
            <a:pPr>
              <a:spcBef>
                <a:spcPct val="0"/>
              </a:spcBef>
              <a:buFontTx/>
              <a:buNone/>
            </a:pPr>
            <a:endParaRPr lang="en-GB" altLang="en-US" sz="2800" dirty="0">
              <a:solidFill>
                <a:srgbClr val="000000"/>
              </a:solidFill>
              <a:latin typeface="Arial" panose="020B0604020202020204" pitchFamily="34" charset="0"/>
            </a:endParaRPr>
          </a:p>
          <a:p>
            <a:pPr>
              <a:spcBef>
                <a:spcPct val="0"/>
              </a:spcBef>
              <a:buFontTx/>
              <a:buNone/>
            </a:pPr>
            <a:r>
              <a:rPr lang="en-GB" altLang="en-US" sz="2800" dirty="0">
                <a:solidFill>
                  <a:srgbClr val="000000"/>
                </a:solidFill>
                <a:latin typeface="Arial" panose="020B0604020202020204" pitchFamily="34" charset="0"/>
                <a:cs typeface="Arial" panose="020B0604020202020204" pitchFamily="34" charset="0"/>
              </a:rPr>
              <a:t>• Formation of life (from a genetics perspective)</a:t>
            </a:r>
          </a:p>
          <a:p>
            <a:pPr>
              <a:spcBef>
                <a:spcPct val="0"/>
              </a:spcBef>
              <a:buFontTx/>
              <a:buNone/>
            </a:pPr>
            <a:r>
              <a:rPr lang="en-GB" altLang="en-US" sz="2800" dirty="0">
                <a:solidFill>
                  <a:srgbClr val="000000"/>
                </a:solidFill>
                <a:latin typeface="Arial" panose="020B0604020202020204" pitchFamily="34" charset="0"/>
                <a:cs typeface="Arial" panose="020B0604020202020204" pitchFamily="34" charset="0"/>
              </a:rPr>
              <a:t>• Gene duplication</a:t>
            </a:r>
          </a:p>
          <a:p>
            <a:pPr>
              <a:spcBef>
                <a:spcPct val="0"/>
              </a:spcBef>
              <a:buFontTx/>
              <a:buNone/>
            </a:pPr>
            <a:r>
              <a:rPr lang="en-GB" altLang="en-US" sz="2800" dirty="0">
                <a:solidFill>
                  <a:srgbClr val="000000"/>
                </a:solidFill>
                <a:latin typeface="Arial" panose="020B0604020202020204" pitchFamily="34" charset="0"/>
                <a:cs typeface="Arial" panose="020B0604020202020204" pitchFamily="34" charset="0"/>
              </a:rPr>
              <a:t>• </a:t>
            </a:r>
            <a:r>
              <a:rPr lang="en-GB" altLang="en-US" sz="2800" i="1" dirty="0">
                <a:solidFill>
                  <a:srgbClr val="000000"/>
                </a:solidFill>
                <a:latin typeface="Arial" panose="020B0604020202020204" pitchFamily="34" charset="0"/>
                <a:cs typeface="Arial" panose="020B0604020202020204" pitchFamily="34" charset="0"/>
              </a:rPr>
              <a:t>De-novo</a:t>
            </a:r>
          </a:p>
          <a:p>
            <a:pPr>
              <a:spcBef>
                <a:spcPct val="0"/>
              </a:spcBef>
              <a:buFontTx/>
              <a:buNone/>
            </a:pPr>
            <a:r>
              <a:rPr lang="en-GB" altLang="en-US" sz="2800" dirty="0">
                <a:solidFill>
                  <a:srgbClr val="000000"/>
                </a:solidFill>
                <a:latin typeface="Arial" panose="020B0604020202020204" pitchFamily="34" charset="0"/>
                <a:cs typeface="Arial" panose="020B0604020202020204" pitchFamily="34" charset="0"/>
              </a:rPr>
              <a:t>• Transposition</a:t>
            </a:r>
          </a:p>
          <a:p>
            <a:pPr>
              <a:spcBef>
                <a:spcPct val="0"/>
              </a:spcBef>
              <a:buFontTx/>
              <a:buNone/>
            </a:pPr>
            <a:r>
              <a:rPr lang="en-GB" altLang="en-US" sz="2800" dirty="0">
                <a:solidFill>
                  <a:srgbClr val="000000"/>
                </a:solidFill>
                <a:latin typeface="Arial" panose="020B0604020202020204" pitchFamily="34" charset="0"/>
                <a:cs typeface="Arial" panose="020B0604020202020204" pitchFamily="34" charset="0"/>
              </a:rPr>
              <a:t>• Domain shuffling</a:t>
            </a:r>
          </a:p>
          <a:p>
            <a:pPr>
              <a:spcBef>
                <a:spcPct val="0"/>
              </a:spcBef>
              <a:buFontTx/>
              <a:buNone/>
            </a:pPr>
            <a:r>
              <a:rPr lang="en-GB" altLang="en-US" sz="2800" dirty="0">
                <a:solidFill>
                  <a:srgbClr val="000000"/>
                </a:solidFill>
                <a:latin typeface="Arial" panose="020B0604020202020204" pitchFamily="34" charset="0"/>
                <a:cs typeface="Arial" panose="020B0604020202020204" pitchFamily="34" charset="0"/>
              </a:rPr>
              <a:t>• Lateral gene transfer</a:t>
            </a:r>
          </a:p>
          <a:p>
            <a:pPr>
              <a:spcBef>
                <a:spcPct val="0"/>
              </a:spcBef>
              <a:buFontTx/>
              <a:buNone/>
            </a:pPr>
            <a:endParaRPr lang="en-GB" altLang="en-US" sz="2800" dirty="0">
              <a:solidFill>
                <a:schemeClr val="bg1"/>
              </a:solidFill>
              <a:latin typeface="Arial" panose="020B0604020202020204" pitchFamily="34" charset="0"/>
              <a:cs typeface="Arial" panose="020B0604020202020204" pitchFamily="34" charset="0"/>
            </a:endParaRPr>
          </a:p>
          <a:p>
            <a:pPr>
              <a:spcBef>
                <a:spcPct val="0"/>
              </a:spcBef>
              <a:buFontTx/>
              <a:buNone/>
            </a:pPr>
            <a:endParaRPr lang="en-GB" altLang="en-US" sz="2400" dirty="0">
              <a:solidFill>
                <a:srgbClr val="000000"/>
              </a:solidFill>
              <a:cs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7FA81A16-12C7-2884-6896-229223159A94}"/>
              </a:ext>
            </a:extLst>
          </p:cNvPr>
          <p:cNvSpPr>
            <a:spLocks noChangeArrowheads="1"/>
          </p:cNvSpPr>
          <p:nvPr/>
        </p:nvSpPr>
        <p:spPr bwMode="auto">
          <a:xfrm>
            <a:off x="1524000" y="609600"/>
            <a:ext cx="7081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exon shuffling and the origin of new genes</a:t>
            </a:r>
            <a:endParaRPr lang="en-GB" altLang="en-US" sz="2400">
              <a:solidFill>
                <a:srgbClr val="000000"/>
              </a:solidFill>
            </a:endParaRPr>
          </a:p>
        </p:txBody>
      </p:sp>
      <p:pic>
        <p:nvPicPr>
          <p:cNvPr id="79874" name="Picture 3">
            <a:extLst>
              <a:ext uri="{FF2B5EF4-FFF2-40B4-BE49-F238E27FC236}">
                <a16:creationId xmlns:a16="http://schemas.microsoft.com/office/drawing/2014/main" id="{BDBBD45A-859D-7546-1006-A80189A7D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341438"/>
            <a:ext cx="3960813"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2" descr="A picture containing graphical user interface&#10;&#10;Description automatically generated">
            <a:extLst>
              <a:ext uri="{FF2B5EF4-FFF2-40B4-BE49-F238E27FC236}">
                <a16:creationId xmlns:a16="http://schemas.microsoft.com/office/drawing/2014/main" id="{81DFE7E5-8215-CF0D-4E50-08237DDA9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550" y="1341438"/>
            <a:ext cx="48069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Rectangle 3">
            <a:extLst>
              <a:ext uri="{FF2B5EF4-FFF2-40B4-BE49-F238E27FC236}">
                <a16:creationId xmlns:a16="http://schemas.microsoft.com/office/drawing/2014/main" id="{6A5D1399-6911-1A25-44A8-137FD1432A5A}"/>
              </a:ext>
            </a:extLst>
          </p:cNvPr>
          <p:cNvSpPr>
            <a:spLocks noChangeArrowheads="1"/>
          </p:cNvSpPr>
          <p:nvPr/>
        </p:nvSpPr>
        <p:spPr bwMode="auto">
          <a:xfrm>
            <a:off x="242888" y="5316538"/>
            <a:ext cx="85772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400">
                <a:solidFill>
                  <a:srgbClr val="000000"/>
                </a:solidFill>
                <a:latin typeface="Arial" panose="020B0604020202020204" pitchFamily="34" charset="0"/>
              </a:rPr>
              <a:t>• Tissue plasminogen activator is derived from pieces (exons) of other proteins including fibronectin, epidermal growth factor and urokinase</a:t>
            </a:r>
            <a:endParaRPr lang="en-US" alt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a:extLst>
              <a:ext uri="{FF2B5EF4-FFF2-40B4-BE49-F238E27FC236}">
                <a16:creationId xmlns:a16="http://schemas.microsoft.com/office/drawing/2014/main" id="{B08B8F50-68C1-C806-9E44-F04E2E0E35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05000"/>
            <a:ext cx="42449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2">
            <a:extLst>
              <a:ext uri="{FF2B5EF4-FFF2-40B4-BE49-F238E27FC236}">
                <a16:creationId xmlns:a16="http://schemas.microsoft.com/office/drawing/2014/main" id="{C9A4C527-7F52-0F3F-A1B2-4789AE03A1AA}"/>
              </a:ext>
            </a:extLst>
          </p:cNvPr>
          <p:cNvSpPr>
            <a:spLocks noChangeArrowheads="1"/>
          </p:cNvSpPr>
          <p:nvPr/>
        </p:nvSpPr>
        <p:spPr bwMode="auto">
          <a:xfrm>
            <a:off x="838200" y="228600"/>
            <a:ext cx="7215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3300"/>
                </a:solidFill>
                <a:latin typeface="Arial" panose="020B0604020202020204" pitchFamily="34" charset="0"/>
              </a:rPr>
              <a:t>Formation via lateral gene transfer</a:t>
            </a:r>
          </a:p>
        </p:txBody>
      </p:sp>
      <p:sp>
        <p:nvSpPr>
          <p:cNvPr id="81923" name="Rectangle 3">
            <a:extLst>
              <a:ext uri="{FF2B5EF4-FFF2-40B4-BE49-F238E27FC236}">
                <a16:creationId xmlns:a16="http://schemas.microsoft.com/office/drawing/2014/main" id="{68BC8522-E31B-3BF1-5D7C-6E2132A0867D}"/>
              </a:ext>
            </a:extLst>
          </p:cNvPr>
          <p:cNvSpPr>
            <a:spLocks noChangeArrowheads="1"/>
          </p:cNvSpPr>
          <p:nvPr/>
        </p:nvSpPr>
        <p:spPr bwMode="auto">
          <a:xfrm>
            <a:off x="1066800" y="914400"/>
            <a:ext cx="7548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mostly occurs between unicellular organisms</a:t>
            </a:r>
          </a:p>
          <a:p>
            <a:pPr>
              <a:spcBef>
                <a:spcPct val="0"/>
              </a:spcBef>
              <a:buFontTx/>
              <a:buNone/>
            </a:pPr>
            <a:r>
              <a:rPr lang="en-GB" altLang="en-US" sz="2800">
                <a:solidFill>
                  <a:srgbClr val="000000"/>
                </a:solidFill>
                <a:latin typeface="Arial" panose="020B0604020202020204" pitchFamily="34" charset="0"/>
              </a:rPr>
              <a:t>(e.g. antibiotic resistance in bacteria) </a:t>
            </a:r>
            <a:endParaRPr lang="en-US" altLang="en-US" sz="2800">
              <a:solidFill>
                <a:srgbClr val="000000"/>
              </a:solidFill>
            </a:endParaRPr>
          </a:p>
        </p:txBody>
      </p:sp>
      <p:sp>
        <p:nvSpPr>
          <p:cNvPr id="81924" name="Rectangle 4">
            <a:extLst>
              <a:ext uri="{FF2B5EF4-FFF2-40B4-BE49-F238E27FC236}">
                <a16:creationId xmlns:a16="http://schemas.microsoft.com/office/drawing/2014/main" id="{082223CA-2703-5DBB-0ABB-9801D6FB9665}"/>
              </a:ext>
            </a:extLst>
          </p:cNvPr>
          <p:cNvSpPr>
            <a:spLocks noChangeArrowheads="1"/>
          </p:cNvSpPr>
          <p:nvPr/>
        </p:nvSpPr>
        <p:spPr bwMode="auto">
          <a:xfrm>
            <a:off x="2057400" y="5867400"/>
            <a:ext cx="5067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not strictly new genes though</a:t>
            </a:r>
            <a:endParaRPr lang="en-US" altLang="en-US" sz="280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a:extLst>
              <a:ext uri="{FF2B5EF4-FFF2-40B4-BE49-F238E27FC236}">
                <a16:creationId xmlns:a16="http://schemas.microsoft.com/office/drawing/2014/main" id="{25D4B9F6-33ED-A88D-70F8-E978045A098B}"/>
              </a:ext>
            </a:extLst>
          </p:cNvPr>
          <p:cNvSpPr>
            <a:spLocks noChangeArrowheads="1"/>
          </p:cNvSpPr>
          <p:nvPr/>
        </p:nvSpPr>
        <p:spPr bwMode="auto">
          <a:xfrm>
            <a:off x="1600200" y="533400"/>
            <a:ext cx="5486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or between phage and bacteria (e.g. virulence factors)</a:t>
            </a:r>
            <a:endParaRPr lang="en-US" altLang="en-US" sz="2800">
              <a:solidFill>
                <a:srgbClr val="000000"/>
              </a:solidFill>
            </a:endParaRPr>
          </a:p>
        </p:txBody>
      </p:sp>
      <p:graphicFrame>
        <p:nvGraphicFramePr>
          <p:cNvPr id="3" name="Group 212">
            <a:extLst>
              <a:ext uri="{FF2B5EF4-FFF2-40B4-BE49-F238E27FC236}">
                <a16:creationId xmlns:a16="http://schemas.microsoft.com/office/drawing/2014/main" id="{0FA47316-0614-B45C-0A6B-701C17EA448A}"/>
              </a:ext>
            </a:extLst>
          </p:cNvPr>
          <p:cNvGraphicFramePr>
            <a:graphicFrameLocks noGrp="1"/>
          </p:cNvGraphicFramePr>
          <p:nvPr/>
        </p:nvGraphicFramePr>
        <p:xfrm>
          <a:off x="609600" y="2209800"/>
          <a:ext cx="7924800" cy="3587750"/>
        </p:xfrm>
        <a:graphic>
          <a:graphicData uri="http://schemas.openxmlformats.org/drawingml/2006/table">
            <a:tbl>
              <a:tblPr/>
              <a:tblGrid>
                <a:gridCol w="2479675">
                  <a:extLst>
                    <a:ext uri="{9D8B030D-6E8A-4147-A177-3AD203B41FA5}">
                      <a16:colId xmlns:a16="http://schemas.microsoft.com/office/drawing/2014/main" val="20000"/>
                    </a:ext>
                  </a:extLst>
                </a:gridCol>
                <a:gridCol w="1598613">
                  <a:extLst>
                    <a:ext uri="{9D8B030D-6E8A-4147-A177-3AD203B41FA5}">
                      <a16:colId xmlns:a16="http://schemas.microsoft.com/office/drawing/2014/main" val="20001"/>
                    </a:ext>
                  </a:extLst>
                </a:gridCol>
                <a:gridCol w="1671637">
                  <a:extLst>
                    <a:ext uri="{9D8B030D-6E8A-4147-A177-3AD203B41FA5}">
                      <a16:colId xmlns:a16="http://schemas.microsoft.com/office/drawing/2014/main" val="20002"/>
                    </a:ext>
                  </a:extLst>
                </a:gridCol>
                <a:gridCol w="2174875">
                  <a:extLst>
                    <a:ext uri="{9D8B030D-6E8A-4147-A177-3AD203B41FA5}">
                      <a16:colId xmlns:a16="http://schemas.microsoft.com/office/drawing/2014/main" val="20003"/>
                    </a:ext>
                  </a:extLst>
                </a:gridCol>
              </a:tblGrid>
              <a:tr h="644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Bacterium</a:t>
                      </a: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Phage</a:t>
                      </a: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Gene Product</a:t>
                      </a: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Arial" charset="0"/>
                        </a:rPr>
                        <a:t>Phenotype</a:t>
                      </a: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ea typeface="ＭＳ Ｐゴシック" charset="0"/>
                          <a:cs typeface="Arial" charset="0"/>
                        </a:rPr>
                        <a:t>Vibrio cholerae</a:t>
                      </a: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CTX phage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cholerae toxin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cholera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a:ln>
                            <a:noFill/>
                          </a:ln>
                          <a:solidFill>
                            <a:srgbClr val="000000"/>
                          </a:solidFill>
                          <a:effectLst/>
                          <a:latin typeface="Arial" charset="0"/>
                          <a:ea typeface="ＭＳ Ｐゴシック" charset="0"/>
                          <a:cs typeface="Arial" charset="0"/>
                        </a:rPr>
                        <a:t>Escherichia coli</a:t>
                      </a: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lambda phage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shigalike toxin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hemorrhagic diarrhea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ea typeface="ＭＳ Ｐゴシック" charset="0"/>
                          <a:cs typeface="Arial" charset="0"/>
                        </a:rPr>
                        <a:t>Clostridium botulinum</a:t>
                      </a: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clostridial phages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botulinum toxin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botulism (food poisoning)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ea typeface="ＭＳ Ｐゴシック" charset="0"/>
                          <a:cs typeface="Arial" charset="0"/>
                        </a:rPr>
                        <a:t>Corynebacterium diphtheriae</a:t>
                      </a: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corynephage beta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diphtheria toxin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diphtheria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7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ea typeface="ＭＳ Ｐゴシック" charset="0"/>
                          <a:cs typeface="Arial" charset="0"/>
                        </a:rPr>
                        <a:t>Streptococcus pyogenes</a:t>
                      </a: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ＭＳ Ｐゴシック" charset="0"/>
                          <a:cs typeface="Arial" charset="0"/>
                        </a:rPr>
                        <a:t>erythrogenic toxins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ＭＳ Ｐゴシック" charset="0"/>
                          <a:cs typeface="Arial" charset="0"/>
                        </a:rPr>
                        <a:t>scarlet fever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
            <a:extLst>
              <a:ext uri="{FF2B5EF4-FFF2-40B4-BE49-F238E27FC236}">
                <a16:creationId xmlns:a16="http://schemas.microsoft.com/office/drawing/2014/main" id="{B89DA04A-F8C5-D5AF-F6C5-A2B336C09D4C}"/>
              </a:ext>
            </a:extLst>
          </p:cNvPr>
          <p:cNvSpPr>
            <a:spLocks noChangeArrowheads="1"/>
          </p:cNvSpPr>
          <p:nvPr/>
        </p:nvSpPr>
        <p:spPr bwMode="auto">
          <a:xfrm>
            <a:off x="919163" y="620713"/>
            <a:ext cx="77565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a:t>
            </a:r>
            <a:r>
              <a:rPr lang="en-US" altLang="en-US" sz="2800" i="1">
                <a:solidFill>
                  <a:srgbClr val="000000"/>
                </a:solidFill>
                <a:latin typeface="Arial" panose="020B0604020202020204" pitchFamily="34" charset="0"/>
                <a:cs typeface="Arial" panose="020B0604020202020204" pitchFamily="34" charset="0"/>
              </a:rPr>
              <a:t>Vibrio cholerae</a:t>
            </a:r>
            <a:r>
              <a:rPr lang="en-US" altLang="en-US" sz="2800">
                <a:solidFill>
                  <a:srgbClr val="000000"/>
                </a:solidFill>
                <a:latin typeface="Arial" panose="020B0604020202020204" pitchFamily="34" charset="0"/>
                <a:cs typeface="Arial" panose="020B0604020202020204" pitchFamily="34" charset="0"/>
              </a:rPr>
              <a:t> did not always cause disease.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a:t>
            </a:r>
            <a:r>
              <a:rPr lang="en-US" altLang="en-US" sz="2800">
                <a:solidFill>
                  <a:srgbClr val="000000"/>
                </a:solidFill>
                <a:latin typeface="Arial" panose="020B0604020202020204" pitchFamily="34" charset="0"/>
                <a:cs typeface="Arial" panose="020B0604020202020204" pitchFamily="34" charset="0"/>
              </a:rPr>
              <a:t>Infection with the CTX phage gives the bacterium its toxinogenicity. (cholerae toxin)</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a:t>
            </a:r>
            <a:r>
              <a:rPr lang="en-US" altLang="en-US" sz="2800">
                <a:solidFill>
                  <a:srgbClr val="000000"/>
                </a:solidFill>
                <a:latin typeface="Arial" panose="020B0604020202020204" pitchFamily="34" charset="0"/>
                <a:cs typeface="Arial" panose="020B0604020202020204" pitchFamily="34" charset="0"/>
              </a:rPr>
              <a:t>The phage recognizes a pilus on the surface of the bacterium and uses it to enter the cell.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a:t>
            </a:r>
            <a:r>
              <a:rPr lang="en-US" altLang="en-US" sz="2800">
                <a:solidFill>
                  <a:srgbClr val="000000"/>
                </a:solidFill>
                <a:latin typeface="Arial" panose="020B0604020202020204" pitchFamily="34" charset="0"/>
                <a:cs typeface="Arial" panose="020B0604020202020204" pitchFamily="34" charset="0"/>
              </a:rPr>
              <a:t>Once inside the cell, the CTX phage integrates into the chromosome and the bacteria then expresses cholera toxin</a:t>
            </a:r>
            <a:r>
              <a:rPr lang="en-US" altLang="en-US" sz="2800">
                <a:latin typeface="Arial" panose="020B0604020202020204" pitchFamily="34" charset="0"/>
                <a:cs typeface="Arial" panose="020B0604020202020204" pitchFamily="34" charset="0"/>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1">
            <a:extLst>
              <a:ext uri="{FF2B5EF4-FFF2-40B4-BE49-F238E27FC236}">
                <a16:creationId xmlns:a16="http://schemas.microsoft.com/office/drawing/2014/main" id="{FCED0535-24EF-74CA-D37F-D59E6FED06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9772" y="1996558"/>
            <a:ext cx="3904456" cy="39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4" name="Rectangle 2">
            <a:extLst>
              <a:ext uri="{FF2B5EF4-FFF2-40B4-BE49-F238E27FC236}">
                <a16:creationId xmlns:a16="http://schemas.microsoft.com/office/drawing/2014/main" id="{5E674CFE-8486-EA56-6EAA-132C7A0D0E22}"/>
              </a:ext>
            </a:extLst>
          </p:cNvPr>
          <p:cNvSpPr>
            <a:spLocks noChangeArrowheads="1"/>
          </p:cNvSpPr>
          <p:nvPr/>
        </p:nvSpPr>
        <p:spPr bwMode="auto">
          <a:xfrm>
            <a:off x="1752600" y="6096000"/>
            <a:ext cx="6327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dirty="0">
                <a:solidFill>
                  <a:srgbClr val="000000"/>
                </a:solidFill>
                <a:latin typeface="Arial" panose="020B0604020202020204" pitchFamily="34" charset="0"/>
              </a:rPr>
              <a:t>• Mechanism of action of Cholera toxin</a:t>
            </a:r>
            <a:endParaRPr lang="en-US" altLang="en-US" sz="2800" dirty="0">
              <a:solidFill>
                <a:srgbClr val="000000"/>
              </a:solidFill>
            </a:endParaRPr>
          </a:p>
        </p:txBody>
      </p:sp>
      <p:sp>
        <p:nvSpPr>
          <p:cNvPr id="3" name="TextBox 2">
            <a:extLst>
              <a:ext uri="{FF2B5EF4-FFF2-40B4-BE49-F238E27FC236}">
                <a16:creationId xmlns:a16="http://schemas.microsoft.com/office/drawing/2014/main" id="{3375DFC1-26FE-507A-17D8-F826FFDBB45D}"/>
              </a:ext>
            </a:extLst>
          </p:cNvPr>
          <p:cNvSpPr txBox="1"/>
          <p:nvPr/>
        </p:nvSpPr>
        <p:spPr>
          <a:xfrm>
            <a:off x="1155147" y="263308"/>
            <a:ext cx="6912769" cy="1200329"/>
          </a:xfrm>
          <a:prstGeom prst="rect">
            <a:avLst/>
          </a:prstGeom>
          <a:noFill/>
        </p:spPr>
        <p:txBody>
          <a:bodyPr wrap="square">
            <a:spAutoFit/>
          </a:bodyPr>
          <a:lstStyle/>
          <a:p>
            <a:r>
              <a:rPr lang="en-GB" altLang="en-US" sz="2400" dirty="0">
                <a:solidFill>
                  <a:srgbClr val="000000"/>
                </a:solidFill>
                <a:latin typeface="Arial" panose="020B0604020202020204" pitchFamily="34" charset="0"/>
              </a:rPr>
              <a:t>• I mention this one because mutations in some genes including CFTR are skewed between human populations-covered later in the week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20E89DD3-51D6-77E6-BEC7-EAA13FFA49D5}"/>
              </a:ext>
            </a:extLst>
          </p:cNvPr>
          <p:cNvSpPr>
            <a:spLocks noChangeArrowheads="1"/>
          </p:cNvSpPr>
          <p:nvPr/>
        </p:nvSpPr>
        <p:spPr bwMode="auto">
          <a:xfrm>
            <a:off x="755650" y="109538"/>
            <a:ext cx="8388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0000"/>
                </a:solidFill>
                <a:latin typeface="Arial" panose="020B0604020202020204" pitchFamily="34" charset="0"/>
                <a:cs typeface="Arial" panose="020B0604020202020204" pitchFamily="34" charset="0"/>
              </a:rPr>
              <a:t>The origin of life (where did the first 			proteins come from?)</a:t>
            </a:r>
          </a:p>
        </p:txBody>
      </p:sp>
      <p:sp>
        <p:nvSpPr>
          <p:cNvPr id="19458" name="Rectangle 3">
            <a:extLst>
              <a:ext uri="{FF2B5EF4-FFF2-40B4-BE49-F238E27FC236}">
                <a16:creationId xmlns:a16="http://schemas.microsoft.com/office/drawing/2014/main" id="{2BC8B607-C536-919E-0FCE-89E1F81F80DE}"/>
              </a:ext>
            </a:extLst>
          </p:cNvPr>
          <p:cNvSpPr>
            <a:spLocks noChangeArrowheads="1"/>
          </p:cNvSpPr>
          <p:nvPr/>
        </p:nvSpPr>
        <p:spPr bwMode="auto">
          <a:xfrm>
            <a:off x="755650" y="1460500"/>
            <a:ext cx="79200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cellular organisms first identified over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3.5 billion years ago</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cellular life preceded by pre-celluar systems </a:t>
            </a:r>
            <a:r>
              <a:rPr lang="en-GB" altLang="en-US" sz="2800">
                <a:solidFill>
                  <a:schemeClr val="bg1"/>
                </a:solidFill>
                <a:latin typeface="Arial" panose="020B0604020202020204" pitchFamily="34" charset="0"/>
                <a:cs typeface="Arial" panose="020B0604020202020204" pitchFamily="34" charset="0"/>
              </a:rPr>
              <a:t>systems</a:t>
            </a:r>
          </a:p>
        </p:txBody>
      </p:sp>
      <p:pic>
        <p:nvPicPr>
          <p:cNvPr id="19459" name="Picture 4" descr="microfossil.jpg                                                0004FB89Bill                           B191BFFC:">
            <a:extLst>
              <a:ext uri="{FF2B5EF4-FFF2-40B4-BE49-F238E27FC236}">
                <a16:creationId xmlns:a16="http://schemas.microsoft.com/office/drawing/2014/main" id="{EFC013B7-82E0-7DC5-0BA7-4B489AE53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0"/>
            <a:ext cx="345281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5">
            <a:extLst>
              <a:ext uri="{FF2B5EF4-FFF2-40B4-BE49-F238E27FC236}">
                <a16:creationId xmlns:a16="http://schemas.microsoft.com/office/drawing/2014/main" id="{6FC38350-2FD3-66C2-DBAE-9910579F6155}"/>
              </a:ext>
            </a:extLst>
          </p:cNvPr>
          <p:cNvSpPr>
            <a:spLocks noChangeArrowheads="1"/>
          </p:cNvSpPr>
          <p:nvPr/>
        </p:nvSpPr>
        <p:spPr bwMode="auto">
          <a:xfrm>
            <a:off x="4838700" y="4108450"/>
            <a:ext cx="3657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microfossil 3.5 Ga</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(Marble Arch, Australia)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81924C87-4E83-E0CC-C133-4CC0C97A47AD}"/>
              </a:ext>
            </a:extLst>
          </p:cNvPr>
          <p:cNvSpPr>
            <a:spLocks noChangeArrowheads="1"/>
          </p:cNvSpPr>
          <p:nvPr/>
        </p:nvSpPr>
        <p:spPr bwMode="auto">
          <a:xfrm>
            <a:off x="1447800" y="533400"/>
            <a:ext cx="6291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0000"/>
                </a:solidFill>
                <a:latin typeface="Arial" panose="020B0604020202020204" pitchFamily="34" charset="0"/>
                <a:cs typeface="Arial" panose="020B0604020202020204" pitchFamily="34" charset="0"/>
              </a:rPr>
              <a:t>The Stanley Miller experiment</a:t>
            </a:r>
          </a:p>
        </p:txBody>
      </p:sp>
      <p:sp>
        <p:nvSpPr>
          <p:cNvPr id="20482" name="Rectangle 3">
            <a:extLst>
              <a:ext uri="{FF2B5EF4-FFF2-40B4-BE49-F238E27FC236}">
                <a16:creationId xmlns:a16="http://schemas.microsoft.com/office/drawing/2014/main" id="{8EFECBAB-0412-A904-EB9E-9755CA389CE1}"/>
              </a:ext>
            </a:extLst>
          </p:cNvPr>
          <p:cNvSpPr>
            <a:spLocks noChangeArrowheads="1"/>
          </p:cNvSpPr>
          <p:nvPr/>
        </p:nvSpPr>
        <p:spPr bwMode="auto">
          <a:xfrm>
            <a:off x="1676400" y="1447800"/>
            <a:ext cx="6526213"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proposed constituents of early Earth</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atmosphere:</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water (H2O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methane (CH4)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ammonia (NH3) and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hydrogen (H2)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but no oxygen</a:t>
            </a:r>
          </a:p>
          <a:p>
            <a:pPr>
              <a:spcBef>
                <a:spcPct val="0"/>
              </a:spcBef>
              <a:buFontTx/>
              <a:buNone/>
            </a:pPr>
            <a:endParaRPr lang="en-GB" altLang="en-US" sz="2800">
              <a:solidFill>
                <a:srgbClr val="000000"/>
              </a:solidFill>
              <a:latin typeface="Arial" panose="020B0604020202020204" pitchFamily="34" charset="0"/>
              <a:cs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boil and subject to electrical discharge </a:t>
            </a:r>
            <a:endParaRPr lang="en-GB" altLang="en-US" sz="160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8C6F7EE4-59C0-3666-5519-5BD3BD75264D}"/>
              </a:ext>
            </a:extLst>
          </p:cNvPr>
          <p:cNvSpPr>
            <a:spLocks noChangeArrowheads="1"/>
          </p:cNvSpPr>
          <p:nvPr/>
        </p:nvSpPr>
        <p:spPr bwMode="auto">
          <a:xfrm>
            <a:off x="4343400" y="1143000"/>
            <a:ext cx="4443413"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Resulted in:</a:t>
            </a:r>
          </a:p>
          <a:p>
            <a:pPr>
              <a:spcBef>
                <a:spcPct val="0"/>
              </a:spcBef>
              <a:buFontTx/>
              <a:buNone/>
            </a:pPr>
            <a:endParaRPr lang="en-GB" altLang="en-US" sz="2800">
              <a:solidFill>
                <a:srgbClr val="000000"/>
              </a:solidFill>
              <a:latin typeface="Arial" panose="020B0604020202020204" pitchFamily="34" charset="0"/>
              <a:cs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17 of the 20 amino acids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used in protein synthesis</a:t>
            </a:r>
          </a:p>
          <a:p>
            <a:pPr>
              <a:spcBef>
                <a:spcPct val="0"/>
              </a:spcBef>
              <a:buFontTx/>
              <a:buNone/>
            </a:pPr>
            <a:endParaRPr lang="en-GB" altLang="en-US" sz="2800">
              <a:solidFill>
                <a:srgbClr val="000000"/>
              </a:solidFill>
              <a:latin typeface="Arial" panose="020B0604020202020204" pitchFamily="34" charset="0"/>
              <a:cs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all the purines and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pyrimidines used in nucleic</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acid synthesis</a:t>
            </a:r>
            <a:endParaRPr lang="en-GB" altLang="en-US" sz="1600">
              <a:solidFill>
                <a:srgbClr val="000000"/>
              </a:solidFill>
              <a:latin typeface="Arial" panose="020B0604020202020204" pitchFamily="34" charset="0"/>
              <a:cs typeface="Arial" panose="020B0604020202020204" pitchFamily="34" charset="0"/>
            </a:endParaRPr>
          </a:p>
        </p:txBody>
      </p:sp>
      <p:pic>
        <p:nvPicPr>
          <p:cNvPr id="21506" name="Picture 3" descr="&#10;Miller.gif                                                     0004FB89Bill                           B191BFFC:">
            <a:extLst>
              <a:ext uri="{FF2B5EF4-FFF2-40B4-BE49-F238E27FC236}">
                <a16:creationId xmlns:a16="http://schemas.microsoft.com/office/drawing/2014/main" id="{65799900-D5FE-005F-913B-B37761C7A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4114800" cy="5257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22E9F160-E7EE-7359-DC52-3D5EBB6B9A86}"/>
              </a:ext>
            </a:extLst>
          </p:cNvPr>
          <p:cNvSpPr>
            <a:spLocks noChangeArrowheads="1"/>
          </p:cNvSpPr>
          <p:nvPr/>
        </p:nvSpPr>
        <p:spPr bwMode="auto">
          <a:xfrm>
            <a:off x="2286000" y="838200"/>
            <a:ext cx="4278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3600">
                <a:solidFill>
                  <a:srgbClr val="FF0000"/>
                </a:solidFill>
                <a:latin typeface="Arial" panose="020B0604020202020204" pitchFamily="34" charset="0"/>
                <a:cs typeface="Arial" panose="020B0604020202020204" pitchFamily="34" charset="0"/>
              </a:rPr>
              <a:t>An RNA Beginning?</a:t>
            </a:r>
          </a:p>
        </p:txBody>
      </p:sp>
      <p:sp>
        <p:nvSpPr>
          <p:cNvPr id="22530" name="Rectangle 4">
            <a:extLst>
              <a:ext uri="{FF2B5EF4-FFF2-40B4-BE49-F238E27FC236}">
                <a16:creationId xmlns:a16="http://schemas.microsoft.com/office/drawing/2014/main" id="{0F43EE0E-87CE-F759-EE4D-562C18F7E2CF}"/>
              </a:ext>
            </a:extLst>
          </p:cNvPr>
          <p:cNvSpPr>
            <a:spLocks noChangeArrowheads="1"/>
          </p:cNvSpPr>
          <p:nvPr/>
        </p:nvSpPr>
        <p:spPr bwMode="auto">
          <a:xfrm>
            <a:off x="1371600" y="1752600"/>
            <a:ext cx="6745288"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GB" altLang="en-US" sz="2800">
                <a:solidFill>
                  <a:srgbClr val="000000"/>
                </a:solidFill>
                <a:latin typeface="Arial" panose="020B0604020202020204" pitchFamily="34" charset="0"/>
              </a:rPr>
              <a:t>• purely geochemical processes can lead </a:t>
            </a:r>
          </a:p>
          <a:p>
            <a:pPr>
              <a:spcBef>
                <a:spcPct val="0"/>
              </a:spcBef>
              <a:buFontTx/>
              <a:buNone/>
            </a:pPr>
            <a:r>
              <a:rPr lang="en-GB" altLang="en-US" sz="2800">
                <a:solidFill>
                  <a:srgbClr val="000000"/>
                </a:solidFill>
                <a:latin typeface="Arial" panose="020B0604020202020204" pitchFamily="34" charset="0"/>
              </a:rPr>
              <a:t>to synthesis of polymeric biomolecules</a:t>
            </a:r>
          </a:p>
          <a:p>
            <a:pPr>
              <a:spcBef>
                <a:spcPct val="0"/>
              </a:spcBef>
              <a:buFontTx/>
              <a:buNone/>
            </a:pPr>
            <a:endParaRPr lang="en-GB" altLang="en-US" sz="2800">
              <a:solidFill>
                <a:srgbClr val="000000"/>
              </a:solidFill>
              <a:latin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rPr>
              <a:t>• paradox:</a:t>
            </a:r>
          </a:p>
          <a:p>
            <a:pPr>
              <a:spcBef>
                <a:spcPct val="0"/>
              </a:spcBef>
              <a:buFontTx/>
              <a:buNone/>
            </a:pPr>
            <a:r>
              <a:rPr lang="en-GB" altLang="en-US" sz="2800">
                <a:solidFill>
                  <a:srgbClr val="000000"/>
                </a:solidFill>
                <a:latin typeface="Arial" panose="020B0604020202020204" pitchFamily="34" charset="0"/>
              </a:rPr>
              <a:t>         </a:t>
            </a:r>
            <a:r>
              <a:rPr lang="en-GB" altLang="en-US" sz="2800">
                <a:latin typeface="Arial" panose="020B0604020202020204" pitchFamily="34" charset="0"/>
                <a:cs typeface="Arial" panose="020B0604020202020204" pitchFamily="34" charset="0"/>
              </a:rPr>
              <a:t>proteins</a:t>
            </a:r>
            <a:r>
              <a:rPr lang="en-GB" altLang="en-US" sz="2800">
                <a:solidFill>
                  <a:srgbClr val="000000"/>
                </a:solidFill>
                <a:latin typeface="Arial" panose="020B0604020202020204" pitchFamily="34" charset="0"/>
                <a:cs typeface="Arial" panose="020B0604020202020204" pitchFamily="34" charset="0"/>
              </a:rPr>
              <a:t> cannot be made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without nucleic acids</a:t>
            </a:r>
          </a:p>
          <a:p>
            <a:pPr>
              <a:spcBef>
                <a:spcPct val="0"/>
              </a:spcBef>
              <a:buFontTx/>
              <a:buNone/>
            </a:pPr>
            <a:endParaRPr lang="en-GB" altLang="en-US" sz="2800">
              <a:solidFill>
                <a:srgbClr val="000000"/>
              </a:solidFill>
              <a:latin typeface="Arial" panose="020B0604020202020204" pitchFamily="34" charset="0"/>
              <a:cs typeface="Arial" panose="020B0604020202020204" pitchFamily="34" charset="0"/>
            </a:endParaRP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nucleic acids cannot be </a:t>
            </a:r>
          </a:p>
          <a:p>
            <a:pPr>
              <a:spcBef>
                <a:spcPct val="0"/>
              </a:spcBef>
              <a:buFontTx/>
              <a:buNone/>
            </a:pPr>
            <a:r>
              <a:rPr lang="en-GB" altLang="en-US" sz="2800">
                <a:solidFill>
                  <a:srgbClr val="000000"/>
                </a:solidFill>
                <a:latin typeface="Arial" panose="020B0604020202020204" pitchFamily="34" charset="0"/>
                <a:cs typeface="Arial" panose="020B0604020202020204" pitchFamily="34" charset="0"/>
              </a:rPr>
              <a:t>         made without proteins</a:t>
            </a:r>
            <a:endParaRPr lang="en-GB" altLang="en-US" sz="240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Ben:Applications (Mac OS 9):Microsoft Office 98:Templates:Blank Presentation</Template>
  <TotalTime>752</TotalTime>
  <Words>2865</Words>
  <Application>Microsoft Macintosh PowerPoint</Application>
  <PresentationFormat>On-screen Show (4:3)</PresentationFormat>
  <Paragraphs>301</Paragraphs>
  <Slides>54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Times</vt:lpstr>
      <vt:lpstr>Wingdings</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Imperial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Mike Tristem</dc:creator>
  <cp:lastModifiedBy>WANG, ANQI</cp:lastModifiedBy>
  <cp:revision>142</cp:revision>
  <cp:lastPrinted>2003-02-06T20:33:05Z</cp:lastPrinted>
  <dcterms:created xsi:type="dcterms:W3CDTF">2017-11-13T11:34:38Z</dcterms:created>
  <dcterms:modified xsi:type="dcterms:W3CDTF">2022-11-07T09:56:27Z</dcterms:modified>
</cp:coreProperties>
</file>